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8" r:id="rId1"/>
  </p:sldMasterIdLst>
  <p:notesMasterIdLst>
    <p:notesMasterId r:id="rId60"/>
  </p:notesMasterIdLst>
  <p:sldIdLst>
    <p:sldId id="507" r:id="rId2"/>
    <p:sldId id="257" r:id="rId3"/>
    <p:sldId id="508" r:id="rId4"/>
    <p:sldId id="509" r:id="rId5"/>
    <p:sldId id="314" r:id="rId6"/>
    <p:sldId id="510" r:id="rId7"/>
    <p:sldId id="511" r:id="rId8"/>
    <p:sldId id="512" r:id="rId9"/>
    <p:sldId id="513" r:id="rId10"/>
    <p:sldId id="515" r:id="rId11"/>
    <p:sldId id="516" r:id="rId12"/>
    <p:sldId id="517" r:id="rId13"/>
    <p:sldId id="518" r:id="rId14"/>
    <p:sldId id="514" r:id="rId15"/>
    <p:sldId id="519" r:id="rId16"/>
    <p:sldId id="520" r:id="rId17"/>
    <p:sldId id="521" r:id="rId18"/>
    <p:sldId id="522" r:id="rId19"/>
    <p:sldId id="523" r:id="rId20"/>
    <p:sldId id="525" r:id="rId21"/>
    <p:sldId id="526" r:id="rId22"/>
    <p:sldId id="524" r:id="rId23"/>
    <p:sldId id="527" r:id="rId24"/>
    <p:sldId id="529" r:id="rId25"/>
    <p:sldId id="528" r:id="rId26"/>
    <p:sldId id="530" r:id="rId27"/>
    <p:sldId id="532" r:id="rId28"/>
    <p:sldId id="533" r:id="rId29"/>
    <p:sldId id="531" r:id="rId30"/>
    <p:sldId id="534" r:id="rId31"/>
    <p:sldId id="535" r:id="rId32"/>
    <p:sldId id="536" r:id="rId33"/>
    <p:sldId id="537" r:id="rId34"/>
    <p:sldId id="538" r:id="rId35"/>
    <p:sldId id="539" r:id="rId36"/>
    <p:sldId id="540" r:id="rId37"/>
    <p:sldId id="542" r:id="rId38"/>
    <p:sldId id="543" r:id="rId39"/>
    <p:sldId id="544" r:id="rId40"/>
    <p:sldId id="545" r:id="rId41"/>
    <p:sldId id="541" r:id="rId42"/>
    <p:sldId id="546" r:id="rId43"/>
    <p:sldId id="547" r:id="rId44"/>
    <p:sldId id="548" r:id="rId45"/>
    <p:sldId id="549" r:id="rId46"/>
    <p:sldId id="551" r:id="rId47"/>
    <p:sldId id="550" r:id="rId48"/>
    <p:sldId id="552" r:id="rId49"/>
    <p:sldId id="553" r:id="rId50"/>
    <p:sldId id="554" r:id="rId51"/>
    <p:sldId id="556" r:id="rId52"/>
    <p:sldId id="557" r:id="rId53"/>
    <p:sldId id="558" r:id="rId54"/>
    <p:sldId id="555" r:id="rId55"/>
    <p:sldId id="559" r:id="rId56"/>
    <p:sldId id="560" r:id="rId57"/>
    <p:sldId id="562" r:id="rId58"/>
    <p:sldId id="561" r:id="rId59"/>
  </p:sldIdLst>
  <p:sldSz cx="9144000" cy="6858000" type="screen4x3"/>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charset="0"/>
        <a:ea typeface="新細明體" pitchFamily="18" charset="-120"/>
        <a:cs typeface="+mn-cs"/>
      </a:defRPr>
    </a:lvl5pPr>
    <a:lvl6pPr marL="2286000" algn="l" defTabSz="914400" rtl="0" eaLnBrk="1" latinLnBrk="0" hangingPunct="1">
      <a:defRPr kumimoji="1" kern="1200">
        <a:solidFill>
          <a:schemeClr val="tx1"/>
        </a:solidFill>
        <a:latin typeface="Arial" charset="0"/>
        <a:ea typeface="新細明體" pitchFamily="18" charset="-120"/>
        <a:cs typeface="+mn-cs"/>
      </a:defRPr>
    </a:lvl6pPr>
    <a:lvl7pPr marL="2743200" algn="l" defTabSz="914400" rtl="0" eaLnBrk="1" latinLnBrk="0" hangingPunct="1">
      <a:defRPr kumimoji="1" kern="1200">
        <a:solidFill>
          <a:schemeClr val="tx1"/>
        </a:solidFill>
        <a:latin typeface="Arial" charset="0"/>
        <a:ea typeface="新細明體" pitchFamily="18" charset="-120"/>
        <a:cs typeface="+mn-cs"/>
      </a:defRPr>
    </a:lvl7pPr>
    <a:lvl8pPr marL="3200400" algn="l" defTabSz="914400" rtl="0" eaLnBrk="1" latinLnBrk="0" hangingPunct="1">
      <a:defRPr kumimoji="1" kern="1200">
        <a:solidFill>
          <a:schemeClr val="tx1"/>
        </a:solidFill>
        <a:latin typeface="Arial" charset="0"/>
        <a:ea typeface="新細明體" pitchFamily="18" charset="-120"/>
        <a:cs typeface="+mn-cs"/>
      </a:defRPr>
    </a:lvl8pPr>
    <a:lvl9pPr marL="3657600" algn="l" defTabSz="914400" rtl="0" eaLnBrk="1" latinLnBrk="0" hangingPunct="1">
      <a:defRPr kumimoji="1" kern="1200">
        <a:solidFill>
          <a:schemeClr val="tx1"/>
        </a:solidFill>
        <a:latin typeface="Arial" charset="0"/>
        <a:ea typeface="新細明體"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82" d="100"/>
          <a:sy n="82" d="100"/>
        </p:scale>
        <p:origin x="1402"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91A449-B07A-4E2A-B873-A0913692C12E}" type="datetimeFigureOut">
              <a:rPr lang="zh-TW" altLang="en-US" smtClean="0"/>
              <a:t>2020/6/11</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4E4172-08CC-4D30-A102-7991922BFBE3}" type="slidenum">
              <a:rPr lang="zh-TW" altLang="en-US" smtClean="0"/>
              <a:t>‹#›</a:t>
            </a:fld>
            <a:endParaRPr lang="zh-TW" altLang="en-US"/>
          </a:p>
        </p:txBody>
      </p:sp>
    </p:spTree>
    <p:extLst>
      <p:ext uri="{BB962C8B-B14F-4D97-AF65-F5344CB8AC3E}">
        <p14:creationId xmlns:p14="http://schemas.microsoft.com/office/powerpoint/2010/main" val="2042902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1">
          <a:blip r:embed="rId2" cstate="screen">
            <a:alphaModFix amt="8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700808"/>
            <a:ext cx="9144000" cy="1470025"/>
          </a:xfrm>
          <a:solidFill>
            <a:srgbClr val="FFFFFF">
              <a:alpha val="80000"/>
            </a:srgbClr>
          </a:solidFill>
        </p:spPr>
        <p:txBody>
          <a:bodyPr/>
          <a:lstStyle>
            <a:lvl1pPr algn="ctr">
              <a:defRPr b="1">
                <a:solidFill>
                  <a:schemeClr val="tx1"/>
                </a:solidFill>
              </a:defRPr>
            </a:lvl1pPr>
          </a:lstStyle>
          <a:p>
            <a:r>
              <a:rPr lang="zh-TW" altLang="en-US"/>
              <a:t>按一下以編輯母片標題樣式</a:t>
            </a:r>
            <a:endParaRPr lang="en-GB" dirty="0"/>
          </a:p>
        </p:txBody>
      </p:sp>
      <p:sp>
        <p:nvSpPr>
          <p:cNvPr id="3" name="Subtitle 2"/>
          <p:cNvSpPr>
            <a:spLocks noGrp="1"/>
          </p:cNvSpPr>
          <p:nvPr>
            <p:ph type="subTitle" idx="1"/>
          </p:nvPr>
        </p:nvSpPr>
        <p:spPr>
          <a:xfrm>
            <a:off x="1371600" y="3687167"/>
            <a:ext cx="6400800" cy="1974081"/>
          </a:xfrm>
          <a:noFill/>
        </p:spPr>
        <p:txBody>
          <a:bodyPr>
            <a:normAutofit/>
          </a:bodyPr>
          <a:lstStyle>
            <a:lvl1pPr marL="0" indent="0" algn="ctr">
              <a:buNone/>
              <a:defRPr sz="4000" b="1" cap="none" spc="0" baseline="0">
                <a:ln w="10160">
                  <a:solidFill>
                    <a:srgbClr val="C00000"/>
                  </a:solidFill>
                  <a:prstDash val="solid"/>
                </a:ln>
                <a:solidFill>
                  <a:srgbClr val="FFFFFF"/>
                </a:solidFill>
                <a:effectLst>
                  <a:outerShdw blurRad="50800" dist="38100" dir="18900000" algn="bl" rotWithShape="0">
                    <a:prstClr val="black">
                      <a:alpha val="40000"/>
                    </a:prstClr>
                  </a:outerShdw>
                </a:effectLst>
                <a:ea typeface="標楷體" panose="03000509000000000000" pitchFamily="65"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GB" dirty="0"/>
          </a:p>
        </p:txBody>
      </p:sp>
      <p:sp>
        <p:nvSpPr>
          <p:cNvPr id="4" name="Date Placeholder 3"/>
          <p:cNvSpPr>
            <a:spLocks noGrp="1"/>
          </p:cNvSpPr>
          <p:nvPr>
            <p:ph type="dt" sz="half" idx="10"/>
          </p:nvPr>
        </p:nvSpPr>
        <p:spPr/>
        <p:txBody>
          <a:bodyPr/>
          <a:lstStyle/>
          <a:p>
            <a:fld id="{A84BF04D-5E48-495E-9F78-2A240F4D358F}" type="datetime1">
              <a:rPr lang="en-GB" altLang="zh-TW" smtClean="0"/>
              <a:t>11/06/2020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t>‹#›</a:t>
            </a:fld>
            <a:endParaRPr lang="en-GB"/>
          </a:p>
        </p:txBody>
      </p:sp>
      <p:pic>
        <p:nvPicPr>
          <p:cNvPr id="14" name="圖片 13">
            <a:extLst>
              <a:ext uri="{FF2B5EF4-FFF2-40B4-BE49-F238E27FC236}">
                <a16:creationId xmlns:a16="http://schemas.microsoft.com/office/drawing/2014/main" id="{D030F321-9F8E-4C28-AEDC-DF0E2C52044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63441" y="6397413"/>
            <a:ext cx="1197192" cy="412825"/>
          </a:xfrm>
          <a:prstGeom prst="rect">
            <a:avLst/>
          </a:prstGeom>
        </p:spPr>
      </p:pic>
      <p:sp>
        <p:nvSpPr>
          <p:cNvPr id="15" name="矩形 14">
            <a:extLst>
              <a:ext uri="{FF2B5EF4-FFF2-40B4-BE49-F238E27FC236}">
                <a16:creationId xmlns:a16="http://schemas.microsoft.com/office/drawing/2014/main" id="{2870A37F-FD5A-4C96-A667-E34D75473DDF}"/>
              </a:ext>
            </a:extLst>
          </p:cNvPr>
          <p:cNvSpPr/>
          <p:nvPr/>
        </p:nvSpPr>
        <p:spPr>
          <a:xfrm>
            <a:off x="1693177" y="6390593"/>
            <a:ext cx="6174432" cy="369332"/>
          </a:xfrm>
          <a:prstGeom prst="rect">
            <a:avLst/>
          </a:prstGeom>
        </p:spPr>
        <p:txBody>
          <a:bodyPr wrap="square">
            <a:spAutoFit/>
          </a:bodyPr>
          <a:lstStyle/>
          <a:p>
            <a:r>
              <a:rPr lang="zh-TW" altLang="en-US" b="1" cap="none" spc="0" dirty="0">
                <a:ln w="10160">
                  <a:noFill/>
                  <a:prstDash val="solid"/>
                </a:ln>
                <a:solidFill>
                  <a:srgbClr val="FFFFFF"/>
                </a:solidFill>
                <a:effectLst>
                  <a:outerShdw blurRad="38100" dist="22860" dir="5400000" algn="tl" rotWithShape="0">
                    <a:srgbClr val="000000">
                      <a:alpha val="30000"/>
                    </a:srgbClr>
                  </a:outerShdw>
                </a:effectLst>
                <a:latin typeface="標楷體" panose="03000509000000000000" pitchFamily="65" charset="-120"/>
                <a:ea typeface="標楷體" panose="03000509000000000000" pitchFamily="65" charset="-120"/>
              </a:rPr>
              <a:t>本內容僅供授課使用，禁止提供網路下載、重製或翻印。</a:t>
            </a:r>
          </a:p>
        </p:txBody>
      </p:sp>
    </p:spTree>
    <p:extLst>
      <p:ext uri="{BB962C8B-B14F-4D97-AF65-F5344CB8AC3E}">
        <p14:creationId xmlns:p14="http://schemas.microsoft.com/office/powerpoint/2010/main" val="2922373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9742A5AC-7107-4F41-907C-A2C1B64DC57F}" type="datetime1">
              <a:rPr lang="en-GB" altLang="zh-TW" smtClean="0"/>
              <a:t>11/06/2020</a:t>
            </a:fld>
            <a:endParaRPr lang="en-GB"/>
          </a:p>
        </p:txBody>
      </p:sp>
      <p:sp>
        <p:nvSpPr>
          <p:cNvPr id="6" name="Footer Placeholder 5"/>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7" name="Slide Number Placeholder 6"/>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122694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GB"/>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4" name="Date Placeholder 3"/>
          <p:cNvSpPr>
            <a:spLocks noGrp="1"/>
          </p:cNvSpPr>
          <p:nvPr>
            <p:ph type="dt" sz="half" idx="10"/>
          </p:nvPr>
        </p:nvSpPr>
        <p:spPr/>
        <p:txBody>
          <a:bodyPr/>
          <a:lstStyle/>
          <a:p>
            <a:fld id="{AF81AEE2-5A64-43D3-A781-6C2F60A3E4B5}" type="datetime1">
              <a:rPr lang="en-GB" altLang="zh-TW" smtClean="0"/>
              <a:t>11/06/2020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23248910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a:t>按一下以編輯母片標題樣式</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4" name="Date Placeholder 3"/>
          <p:cNvSpPr>
            <a:spLocks noGrp="1"/>
          </p:cNvSpPr>
          <p:nvPr>
            <p:ph type="dt" sz="half" idx="10"/>
          </p:nvPr>
        </p:nvSpPr>
        <p:spPr/>
        <p:txBody>
          <a:bodyPr/>
          <a:lstStyle/>
          <a:p>
            <a:fld id="{AD1F5D76-EC8F-4DE4-A02A-5E56C0FA4F3E}" type="datetime1">
              <a:rPr lang="en-GB" altLang="zh-TW" smtClean="0"/>
              <a:t>11/06/2020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2793100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zh-TW" altLang="en-US"/>
              <a:t>按一下以編輯母片標題樣式</a:t>
            </a:r>
            <a:endParaRPr lang="en-GB"/>
          </a:p>
        </p:txBody>
      </p:sp>
      <p:sp>
        <p:nvSpPr>
          <p:cNvPr id="3" name="Content Placeholder 2"/>
          <p:cNvSpPr>
            <a:spLocks noGrp="1"/>
          </p:cNvSpPr>
          <p:nvPr>
            <p:ph idx="1"/>
          </p:nvPr>
        </p:nvSpPr>
        <p:spPr>
          <a:noFill/>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GB" dirty="0"/>
          </a:p>
        </p:txBody>
      </p:sp>
      <p:sp>
        <p:nvSpPr>
          <p:cNvPr id="4" name="Date Placeholder 3"/>
          <p:cNvSpPr>
            <a:spLocks noGrp="1"/>
          </p:cNvSpPr>
          <p:nvPr>
            <p:ph type="dt" sz="half" idx="10"/>
          </p:nvPr>
        </p:nvSpPr>
        <p:spPr/>
        <p:txBody>
          <a:bodyPr/>
          <a:lstStyle/>
          <a:p>
            <a:fld id="{1312BE75-71D8-4AED-A442-AE256878D1F7}" type="datetime1">
              <a:rPr lang="en-GB" altLang="zh-TW" smtClean="0"/>
              <a:t>11/06/2020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4014437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例題">
    <p:spTree>
      <p:nvGrpSpPr>
        <p:cNvPr id="1" name=""/>
        <p:cNvGrpSpPr/>
        <p:nvPr/>
      </p:nvGrpSpPr>
      <p:grpSpPr>
        <a:xfrm>
          <a:off x="0" y="0"/>
          <a:ext cx="0" cy="0"/>
          <a:chOff x="0" y="0"/>
          <a:chExt cx="0" cy="0"/>
        </a:xfrm>
      </p:grpSpPr>
      <p:sp>
        <p:nvSpPr>
          <p:cNvPr id="2" name="Title 1"/>
          <p:cNvSpPr>
            <a:spLocks noGrp="1"/>
          </p:cNvSpPr>
          <p:nvPr>
            <p:ph type="title"/>
          </p:nvPr>
        </p:nvSpPr>
        <p:spPr>
          <a:xfrm>
            <a:off x="722313" y="1562869"/>
            <a:ext cx="7772400" cy="786011"/>
          </a:xfrm>
        </p:spPr>
        <p:txBody>
          <a:bodyPr anchor="t"/>
          <a:lstStyle>
            <a:lvl1pPr algn="l">
              <a:defRPr sz="4000" b="1" cap="all">
                <a:solidFill>
                  <a:schemeClr val="accent6"/>
                </a:solidFill>
                <a:effectLst/>
              </a:defRPr>
            </a:lvl1pPr>
          </a:lstStyle>
          <a:p>
            <a:r>
              <a:rPr lang="zh-TW" altLang="en-US"/>
              <a:t>按一下以編輯母片標題樣式</a:t>
            </a:r>
            <a:endParaRPr lang="en-GB" dirty="0"/>
          </a:p>
        </p:txBody>
      </p:sp>
      <p:sp>
        <p:nvSpPr>
          <p:cNvPr id="3" name="Text Placeholder 2"/>
          <p:cNvSpPr>
            <a:spLocks noGrp="1"/>
          </p:cNvSpPr>
          <p:nvPr>
            <p:ph type="body" idx="1" hasCustomPrompt="1"/>
          </p:nvPr>
        </p:nvSpPr>
        <p:spPr>
          <a:xfrm>
            <a:off x="722313" y="2492896"/>
            <a:ext cx="7772400" cy="3744416"/>
          </a:xfrm>
          <a:noFill/>
        </p:spPr>
        <p:txBody>
          <a:bodyPr anchor="t" anchorCtr="0">
            <a:normAutofit/>
          </a:bodyPr>
          <a:lstStyle>
            <a:lvl1pPr marL="0" indent="0">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E2680183-1EDB-4312-A6DF-E936E3790729}" type="datetime1">
              <a:rPr lang="en-GB" altLang="zh-TW" smtClean="0"/>
              <a:t>11/06/2020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2732541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練習題">
    <p:spTree>
      <p:nvGrpSpPr>
        <p:cNvPr id="1" name=""/>
        <p:cNvGrpSpPr/>
        <p:nvPr/>
      </p:nvGrpSpPr>
      <p:grpSpPr>
        <a:xfrm>
          <a:off x="0" y="0"/>
          <a:ext cx="0" cy="0"/>
          <a:chOff x="0" y="0"/>
          <a:chExt cx="0" cy="0"/>
        </a:xfrm>
      </p:grpSpPr>
      <p:sp>
        <p:nvSpPr>
          <p:cNvPr id="2" name="Title 1"/>
          <p:cNvSpPr>
            <a:spLocks noGrp="1"/>
          </p:cNvSpPr>
          <p:nvPr>
            <p:ph type="title"/>
          </p:nvPr>
        </p:nvSpPr>
        <p:spPr>
          <a:xfrm>
            <a:off x="722313" y="1562869"/>
            <a:ext cx="7772400" cy="786011"/>
          </a:xfrm>
        </p:spPr>
        <p:txBody>
          <a:bodyPr anchor="t"/>
          <a:lstStyle>
            <a:lvl1pPr algn="l">
              <a:defRPr sz="4000" b="1" cap="all">
                <a:solidFill>
                  <a:schemeClr val="accent3"/>
                </a:solidFill>
                <a:effectLst/>
              </a:defRPr>
            </a:lvl1pPr>
          </a:lstStyle>
          <a:p>
            <a:r>
              <a:rPr lang="zh-TW" altLang="en-US"/>
              <a:t>按一下以編輯母片標題樣式</a:t>
            </a:r>
            <a:endParaRPr lang="en-GB" dirty="0"/>
          </a:p>
        </p:txBody>
      </p:sp>
      <p:sp>
        <p:nvSpPr>
          <p:cNvPr id="3" name="Text Placeholder 2"/>
          <p:cNvSpPr>
            <a:spLocks noGrp="1"/>
          </p:cNvSpPr>
          <p:nvPr>
            <p:ph type="body" idx="1" hasCustomPrompt="1"/>
          </p:nvPr>
        </p:nvSpPr>
        <p:spPr>
          <a:xfrm>
            <a:off x="722313" y="2492896"/>
            <a:ext cx="7772400" cy="3744416"/>
          </a:xfrm>
          <a:noFill/>
        </p:spPr>
        <p:txBody>
          <a:bodyPr anchor="t" anchorCtr="0">
            <a:normAutofit/>
          </a:bodyPr>
          <a:lstStyle>
            <a:lvl1pPr marL="0" indent="0">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0B666A91-9849-435F-B96C-D9FCF23B549D}" type="datetime1">
              <a:rPr lang="en-GB" altLang="zh-TW" smtClean="0"/>
              <a:t>11/06/2020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1157515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GB"/>
          </a:p>
        </p:txBody>
      </p:sp>
      <p:sp>
        <p:nvSpPr>
          <p:cNvPr id="3" name="Content Placeholder 2"/>
          <p:cNvSpPr>
            <a:spLocks noGrp="1"/>
          </p:cNvSpPr>
          <p:nvPr>
            <p:ph sz="half" idx="1"/>
          </p:nvPr>
        </p:nvSpPr>
        <p:spPr>
          <a:xfrm>
            <a:off x="457200" y="1340768"/>
            <a:ext cx="4038600" cy="50405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dirty="0"/>
          </a:p>
        </p:txBody>
      </p:sp>
      <p:sp>
        <p:nvSpPr>
          <p:cNvPr id="4" name="Content Placeholder 3"/>
          <p:cNvSpPr>
            <a:spLocks noGrp="1"/>
          </p:cNvSpPr>
          <p:nvPr>
            <p:ph sz="half" idx="2"/>
          </p:nvPr>
        </p:nvSpPr>
        <p:spPr>
          <a:xfrm>
            <a:off x="4648200" y="1340768"/>
            <a:ext cx="4038600" cy="50405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5" name="Date Placeholder 4"/>
          <p:cNvSpPr>
            <a:spLocks noGrp="1"/>
          </p:cNvSpPr>
          <p:nvPr>
            <p:ph type="dt" sz="half" idx="10"/>
          </p:nvPr>
        </p:nvSpPr>
        <p:spPr/>
        <p:txBody>
          <a:bodyPr/>
          <a:lstStyle/>
          <a:p>
            <a:fld id="{960F6D9A-3232-46BE-9EAC-8780F9269ECB}" type="datetime1">
              <a:rPr lang="en-GB" altLang="zh-TW" smtClean="0"/>
              <a:t>11/06/2020</a:t>
            </a:fld>
            <a:endParaRPr lang="en-GB"/>
          </a:p>
        </p:txBody>
      </p:sp>
      <p:sp>
        <p:nvSpPr>
          <p:cNvPr id="6" name="Footer Placeholder 5"/>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7" name="Slide Number Placeholder 6"/>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910988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7" name="Date Placeholder 6"/>
          <p:cNvSpPr>
            <a:spLocks noGrp="1"/>
          </p:cNvSpPr>
          <p:nvPr>
            <p:ph type="dt" sz="half" idx="10"/>
          </p:nvPr>
        </p:nvSpPr>
        <p:spPr/>
        <p:txBody>
          <a:bodyPr/>
          <a:lstStyle/>
          <a:p>
            <a:fld id="{B68665B3-52FD-447F-91A2-DD7F6234B98E}" type="datetime1">
              <a:rPr lang="en-GB" altLang="zh-TW" smtClean="0"/>
              <a:t>11/06/2020</a:t>
            </a:fld>
            <a:endParaRPr lang="en-GB"/>
          </a:p>
        </p:txBody>
      </p:sp>
      <p:sp>
        <p:nvSpPr>
          <p:cNvPr id="8" name="Footer Placeholder 7"/>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9" name="Slide Number Placeholder 8"/>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2627248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GB"/>
          </a:p>
        </p:txBody>
      </p:sp>
      <p:sp>
        <p:nvSpPr>
          <p:cNvPr id="3" name="Date Placeholder 2"/>
          <p:cNvSpPr>
            <a:spLocks noGrp="1"/>
          </p:cNvSpPr>
          <p:nvPr>
            <p:ph type="dt" sz="half" idx="10"/>
          </p:nvPr>
        </p:nvSpPr>
        <p:spPr/>
        <p:txBody>
          <a:bodyPr/>
          <a:lstStyle/>
          <a:p>
            <a:fld id="{A3B3F9B1-6EDC-40F2-9DEA-812EDF36AF7C}" type="datetime1">
              <a:rPr lang="en-GB" altLang="zh-TW" smtClean="0"/>
              <a:t>11/06/2020</a:t>
            </a:fld>
            <a:endParaRPr lang="en-GB"/>
          </a:p>
        </p:txBody>
      </p:sp>
      <p:sp>
        <p:nvSpPr>
          <p:cNvPr id="4" name="Footer Placeholder 3"/>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Slide Number Placeholder 4"/>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3997537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BB9893-A540-4AE5-AA3D-FB2F02F74F0C}" type="datetime1">
              <a:rPr lang="en-GB" altLang="zh-TW" smtClean="0"/>
              <a:t>11/06/2020</a:t>
            </a:fld>
            <a:endParaRPr lang="en-GB"/>
          </a:p>
        </p:txBody>
      </p:sp>
      <p:sp>
        <p:nvSpPr>
          <p:cNvPr id="3" name="Footer Placeholder 2"/>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4" name="Slide Number Placeholder 3"/>
          <p:cNvSpPr>
            <a:spLocks noGrp="1"/>
          </p:cNvSpPr>
          <p:nvPr>
            <p:ph type="sldNum" sz="quarter" idx="12"/>
          </p:nvPr>
        </p:nvSpPr>
        <p:spPr/>
        <p:txBody>
          <a:bodyPr/>
          <a:lstStyle/>
          <a:p>
            <a:fld id="{FFF700D2-071F-440E-A3FF-180D34BA4EC8}" type="slidenum">
              <a:rPr lang="en-GB" smtClean="0"/>
              <a:t>‹#›</a:t>
            </a:fld>
            <a:endParaRPr lang="en-GB"/>
          </a:p>
        </p:txBody>
      </p:sp>
      <p:sp>
        <p:nvSpPr>
          <p:cNvPr id="5" name="文字方塊 4">
            <a:extLst>
              <a:ext uri="{FF2B5EF4-FFF2-40B4-BE49-F238E27FC236}">
                <a16:creationId xmlns:a16="http://schemas.microsoft.com/office/drawing/2014/main" id="{21179AA9-D4BE-4415-B167-BB52AF9FD864}"/>
              </a:ext>
            </a:extLst>
          </p:cNvPr>
          <p:cNvSpPr txBox="1"/>
          <p:nvPr userDrawn="1"/>
        </p:nvSpPr>
        <p:spPr>
          <a:xfrm>
            <a:off x="395288" y="6381750"/>
            <a:ext cx="792162" cy="276225"/>
          </a:xfrm>
          <a:prstGeom prst="rect">
            <a:avLst/>
          </a:prstGeom>
          <a:noFill/>
        </p:spPr>
        <p:txBody>
          <a:bodyPr>
            <a:spAutoFit/>
          </a:bodyPr>
          <a:lstStyle/>
          <a:p>
            <a:pPr fontAlgn="auto">
              <a:spcBef>
                <a:spcPts val="0"/>
              </a:spcBef>
              <a:spcAft>
                <a:spcPts val="0"/>
              </a:spcAft>
              <a:defRPr/>
            </a:pPr>
            <a:r>
              <a:rPr kumimoji="0" lang="en-US" altLang="zh-TW" sz="1200" b="1" dirty="0">
                <a:latin typeface="+mn-lt"/>
                <a:ea typeface="+mn-ea"/>
              </a:rPr>
              <a:t>P</a:t>
            </a:r>
            <a:endParaRPr kumimoji="0" lang="zh-TW" altLang="en-US" sz="1200" b="1" dirty="0">
              <a:latin typeface="+mn-lt"/>
              <a:ea typeface="+mn-ea"/>
            </a:endParaRPr>
          </a:p>
        </p:txBody>
      </p:sp>
    </p:spTree>
    <p:extLst>
      <p:ext uri="{BB962C8B-B14F-4D97-AF65-F5344CB8AC3E}">
        <p14:creationId xmlns:p14="http://schemas.microsoft.com/office/powerpoint/2010/main" val="1222733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C203E9A4-95ED-4BAB-959B-A0452F73F429}" type="datetime1">
              <a:rPr lang="en-GB" altLang="zh-TW" smtClean="0"/>
              <a:t>11/06/2020</a:t>
            </a:fld>
            <a:endParaRPr lang="en-GB"/>
          </a:p>
        </p:txBody>
      </p:sp>
      <p:sp>
        <p:nvSpPr>
          <p:cNvPr id="6" name="Footer Placeholder 5"/>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7" name="Slide Number Placeholder 6"/>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2146066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E4EA4B9-35B9-40E5-95AA-90241BA1F8D5}"/>
              </a:ext>
            </a:extLst>
          </p:cNvPr>
          <p:cNvSpPr/>
          <p:nvPr/>
        </p:nvSpPr>
        <p:spPr>
          <a:xfrm>
            <a:off x="0" y="0"/>
            <a:ext cx="8028384" cy="126876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TW" altLang="en-US"/>
          </a:p>
        </p:txBody>
      </p:sp>
      <p:sp>
        <p:nvSpPr>
          <p:cNvPr id="3" name="Text Placeholder 2"/>
          <p:cNvSpPr>
            <a:spLocks noGrp="1"/>
          </p:cNvSpPr>
          <p:nvPr>
            <p:ph type="body" idx="1"/>
          </p:nvPr>
        </p:nvSpPr>
        <p:spPr>
          <a:xfrm>
            <a:off x="457200" y="1340768"/>
            <a:ext cx="8229600" cy="5015582"/>
          </a:xfrm>
          <a:prstGeom prst="rect">
            <a:avLst/>
          </a:prstGeom>
          <a:noFill/>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GB" dirty="0"/>
          </a:p>
        </p:txBody>
      </p:sp>
      <p:sp>
        <p:nvSpPr>
          <p:cNvPr id="4" name="Date Placeholder 3"/>
          <p:cNvSpPr>
            <a:spLocks noGrp="1"/>
          </p:cNvSpPr>
          <p:nvPr>
            <p:ph type="dt" sz="half" idx="2"/>
          </p:nvPr>
        </p:nvSpPr>
        <p:spPr>
          <a:xfrm>
            <a:off x="1666874" y="6381328"/>
            <a:ext cx="1392957" cy="365125"/>
          </a:xfrm>
          <a:prstGeom prst="rect">
            <a:avLst/>
          </a:prstGeom>
        </p:spPr>
        <p:txBody>
          <a:bodyPr vert="horz" lIns="91440" tIns="45720" rIns="91440" bIns="45720" rtlCol="0" anchor="ctr"/>
          <a:lstStyle>
            <a:lvl1pPr algn="l">
              <a:defRPr sz="1200" b="1">
                <a:solidFill>
                  <a:schemeClr val="tx1"/>
                </a:solidFill>
              </a:defRPr>
            </a:lvl1pPr>
          </a:lstStyle>
          <a:p>
            <a:fld id="{DEE611DC-5B7C-4FCC-A2B7-FAC83414ECA5}" type="datetime1">
              <a:rPr lang="en-GB" altLang="zh-TW" smtClean="0"/>
              <a:t>11/06/2020</a:t>
            </a:fld>
            <a:endParaRPr lang="en-GB"/>
          </a:p>
        </p:txBody>
      </p:sp>
      <p:sp>
        <p:nvSpPr>
          <p:cNvPr id="5" name="Footer Placeholder 4"/>
          <p:cNvSpPr>
            <a:spLocks noGrp="1"/>
          </p:cNvSpPr>
          <p:nvPr>
            <p:ph type="ftr" sz="quarter" idx="3"/>
          </p:nvPr>
        </p:nvSpPr>
        <p:spPr>
          <a:xfrm>
            <a:off x="3124200" y="6381328"/>
            <a:ext cx="2895600" cy="365125"/>
          </a:xfrm>
          <a:prstGeom prst="rect">
            <a:avLst/>
          </a:prstGeom>
        </p:spPr>
        <p:txBody>
          <a:bodyPr vert="horz" lIns="91440" tIns="45720" rIns="91440" bIns="45720" rtlCol="0" anchor="ctr"/>
          <a:lstStyle>
            <a:lvl1pPr algn="ctr">
              <a:defRPr sz="1200" b="1">
                <a:solidFill>
                  <a:schemeClr val="tx1"/>
                </a:solidFill>
              </a:defRPr>
            </a:lvl1pPr>
          </a:lstStyle>
          <a:p>
            <a:r>
              <a:rPr lang="zh-TW" altLang="en-US"/>
              <a:t>第</a:t>
            </a:r>
            <a:r>
              <a:rPr lang="en-US" altLang="zh-TW"/>
              <a:t>11</a:t>
            </a:r>
            <a:r>
              <a:rPr lang="zh-TW" altLang="en-US"/>
              <a:t>章  剛體的定軸轉動</a:t>
            </a:r>
            <a:endParaRPr lang="en-GB"/>
          </a:p>
        </p:txBody>
      </p:sp>
      <p:sp>
        <p:nvSpPr>
          <p:cNvPr id="6" name="Slide Number Placeholder 5"/>
          <p:cNvSpPr>
            <a:spLocks noGrp="1"/>
          </p:cNvSpPr>
          <p:nvPr>
            <p:ph type="sldNum" sz="quarter" idx="4"/>
          </p:nvPr>
        </p:nvSpPr>
        <p:spPr>
          <a:xfrm>
            <a:off x="6553200" y="6381328"/>
            <a:ext cx="2133600" cy="365125"/>
          </a:xfrm>
          <a:prstGeom prst="rect">
            <a:avLst/>
          </a:prstGeom>
        </p:spPr>
        <p:txBody>
          <a:bodyPr vert="horz" lIns="91440" tIns="45720" rIns="91440" bIns="45720" rtlCol="0" anchor="ctr"/>
          <a:lstStyle>
            <a:lvl1pPr algn="r">
              <a:defRPr sz="1200" b="1">
                <a:solidFill>
                  <a:schemeClr val="tx1"/>
                </a:solidFill>
              </a:defRPr>
            </a:lvl1pPr>
          </a:lstStyle>
          <a:p>
            <a:fld id="{FFF700D2-071F-440E-A3FF-180D34BA4EC8}" type="slidenum">
              <a:rPr lang="en-GB" smtClean="0"/>
              <a:pPr/>
              <a:t>‹#›</a:t>
            </a:fld>
            <a:endParaRPr lang="en-GB"/>
          </a:p>
        </p:txBody>
      </p:sp>
      <p:pic>
        <p:nvPicPr>
          <p:cNvPr id="8" name="圖片 7">
            <a:extLst>
              <a:ext uri="{FF2B5EF4-FFF2-40B4-BE49-F238E27FC236}">
                <a16:creationId xmlns:a16="http://schemas.microsoft.com/office/drawing/2014/main" id="{ED0F328F-BF98-4ECF-A569-D2B5D757F7D0}"/>
              </a:ext>
            </a:extLst>
          </p:cNvPr>
          <p:cNvPicPr>
            <a:picLocks noChangeAspect="1"/>
          </p:cNvPicPr>
          <p:nvPr/>
        </p:nvPicPr>
        <p:blipFill>
          <a:blip r:embed="rId14" cstate="screen">
            <a:extLst>
              <a:ext uri="{28A0092B-C50C-407E-A947-70E740481C1C}">
                <a14:useLocalDpi xmlns:a14="http://schemas.microsoft.com/office/drawing/2010/main"/>
              </a:ext>
            </a:extLst>
          </a:blip>
          <a:srcRect/>
          <a:stretch/>
        </p:blipFill>
        <p:spPr>
          <a:xfrm>
            <a:off x="457200" y="6397413"/>
            <a:ext cx="1209675" cy="412825"/>
          </a:xfrm>
          <a:prstGeom prst="rect">
            <a:avLst/>
          </a:prstGeom>
        </p:spPr>
      </p:pic>
      <p:pic>
        <p:nvPicPr>
          <p:cNvPr id="11" name="圖片 10" descr="一張含有 室外, 建築物, 大, 水 的圖片&#10;&#10;自動產生的描述">
            <a:extLst>
              <a:ext uri="{FF2B5EF4-FFF2-40B4-BE49-F238E27FC236}">
                <a16:creationId xmlns:a16="http://schemas.microsoft.com/office/drawing/2014/main" id="{10B2163E-9017-46C6-B86D-E18E6765BB17}"/>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l="8514" r="21283"/>
          <a:stretch/>
        </p:blipFill>
        <p:spPr>
          <a:xfrm>
            <a:off x="7956376" y="-7385"/>
            <a:ext cx="1187624" cy="1268760"/>
          </a:xfrm>
          <a:prstGeom prst="rect">
            <a:avLst/>
          </a:prstGeom>
        </p:spPr>
      </p:pic>
      <p:sp>
        <p:nvSpPr>
          <p:cNvPr id="2" name="Title Placeholder 1"/>
          <p:cNvSpPr>
            <a:spLocks noGrp="1"/>
          </p:cNvSpPr>
          <p:nvPr>
            <p:ph type="title"/>
          </p:nvPr>
        </p:nvSpPr>
        <p:spPr>
          <a:xfrm>
            <a:off x="457200" y="130622"/>
            <a:ext cx="8229600" cy="994122"/>
          </a:xfrm>
          <a:prstGeom prst="rect">
            <a:avLst/>
          </a:prstGeom>
          <a:noFill/>
          <a:ln>
            <a:noFill/>
          </a:ln>
        </p:spPr>
        <p:txBody>
          <a:bodyPr vert="horz" lIns="91440" tIns="45720" rIns="91440" bIns="45720" rtlCol="0" anchor="ctr">
            <a:normAutofit/>
          </a:bodyPr>
          <a:lstStyle/>
          <a:p>
            <a:r>
              <a:rPr lang="zh-TW" altLang="en-US"/>
              <a:t>按一下以編輯母片標題樣式</a:t>
            </a:r>
            <a:endParaRPr lang="en-GB" dirty="0"/>
          </a:p>
        </p:txBody>
      </p:sp>
    </p:spTree>
    <p:extLst>
      <p:ext uri="{BB962C8B-B14F-4D97-AF65-F5344CB8AC3E}">
        <p14:creationId xmlns:p14="http://schemas.microsoft.com/office/powerpoint/2010/main" val="375106523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hf hdr="0" dt="0"/>
  <p:txStyles>
    <p:titleStyle>
      <a:lvl1pPr algn="ctr" defTabSz="914400" rtl="0" eaLnBrk="1" latinLnBrk="0" hangingPunct="1">
        <a:spcBef>
          <a:spcPct val="0"/>
        </a:spcBef>
        <a:buNone/>
        <a:defRPr sz="4400" b="1" kern="1200" baseline="0">
          <a:solidFill>
            <a:schemeClr val="bg1"/>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mj-cs"/>
        </a:defRPr>
      </a:lvl1pPr>
    </p:titleStyle>
    <p:bodyStyle>
      <a:lvl1pPr marL="342900" indent="-342900" algn="l" defTabSz="914400" rtl="0" eaLnBrk="1" latinLnBrk="0" hangingPunct="1">
        <a:lnSpc>
          <a:spcPts val="3500"/>
        </a:lnSpc>
        <a:spcBef>
          <a:spcPts val="600"/>
        </a:spcBef>
        <a:spcAft>
          <a:spcPts val="600"/>
        </a:spcAft>
        <a:buFont typeface="Wingdings" panose="05000000000000000000" pitchFamily="2" charset="2"/>
        <a:buChar char="Ø"/>
        <a:defRPr sz="2800" kern="1200" baseline="0">
          <a:solidFill>
            <a:schemeClr val="tx1"/>
          </a:solidFill>
          <a:latin typeface="Times New Roman" panose="02020603050405020304" pitchFamily="18" charset="0"/>
          <a:ea typeface="標楷體" panose="03000509000000000000" pitchFamily="65" charset="-120"/>
          <a:cs typeface="+mn-cs"/>
        </a:defRPr>
      </a:lvl1pPr>
      <a:lvl2pPr marL="742950" indent="-285750" algn="l" defTabSz="914400" rtl="0" eaLnBrk="1" latinLnBrk="0" hangingPunct="1">
        <a:lnSpc>
          <a:spcPts val="3500"/>
        </a:lnSpc>
        <a:spcBef>
          <a:spcPts val="600"/>
        </a:spcBef>
        <a:spcAft>
          <a:spcPts val="600"/>
        </a:spcAft>
        <a:buFont typeface="Times New Roman" panose="02020603050405020304" pitchFamily="18" charset="0"/>
        <a:buChar char="‣"/>
        <a:defRPr sz="2800" kern="1200" baseline="0">
          <a:solidFill>
            <a:schemeClr val="tx1"/>
          </a:solidFill>
          <a:latin typeface="Times New Roman" panose="02020603050405020304" pitchFamily="18" charset="0"/>
          <a:ea typeface="標楷體" panose="03000509000000000000" pitchFamily="65" charset="-120"/>
          <a:cs typeface="+mn-cs"/>
        </a:defRPr>
      </a:lvl2pPr>
      <a:lvl3pPr marL="1143000" indent="-228600" algn="l" defTabSz="914400" rtl="0" eaLnBrk="1" latinLnBrk="0" hangingPunct="1">
        <a:lnSpc>
          <a:spcPts val="3500"/>
        </a:lnSpc>
        <a:spcBef>
          <a:spcPts val="600"/>
        </a:spcBef>
        <a:spcAft>
          <a:spcPts val="600"/>
        </a:spcAft>
        <a:buFont typeface="Arial" pitchFamily="34" charset="0"/>
        <a:buChar char="•"/>
        <a:defRPr sz="2400" kern="1200" baseline="0">
          <a:solidFill>
            <a:schemeClr val="tx1"/>
          </a:solidFill>
          <a:latin typeface="Times New Roman" panose="02020603050405020304" pitchFamily="18" charset="0"/>
          <a:ea typeface="標楷體" panose="03000509000000000000" pitchFamily="65" charset="-120"/>
          <a:cs typeface="+mn-cs"/>
        </a:defRPr>
      </a:lvl3pPr>
      <a:lvl4pPr marL="1600200" indent="-228600" algn="l" defTabSz="914400" rtl="0" eaLnBrk="1" latinLnBrk="0" hangingPunct="1">
        <a:lnSpc>
          <a:spcPts val="3500"/>
        </a:lnSpc>
        <a:spcBef>
          <a:spcPts val="600"/>
        </a:spcBef>
        <a:spcAft>
          <a:spcPts val="600"/>
        </a:spcAft>
        <a:buFont typeface="Arial" pitchFamily="34" charset="0"/>
        <a:buChar char="–"/>
        <a:defRPr sz="2000" kern="1200" baseline="0">
          <a:solidFill>
            <a:schemeClr val="tx1"/>
          </a:solidFill>
          <a:latin typeface="Times New Roman" panose="02020603050405020304" pitchFamily="18" charset="0"/>
          <a:ea typeface="標楷體" panose="03000509000000000000" pitchFamily="65" charset="-120"/>
          <a:cs typeface="+mn-cs"/>
        </a:defRPr>
      </a:lvl4pPr>
      <a:lvl5pPr marL="2057400" indent="-228600" algn="l" defTabSz="914400" rtl="0" eaLnBrk="1" latinLnBrk="0" hangingPunct="1">
        <a:lnSpc>
          <a:spcPts val="3500"/>
        </a:lnSpc>
        <a:spcBef>
          <a:spcPts val="600"/>
        </a:spcBef>
        <a:spcAft>
          <a:spcPts val="600"/>
        </a:spcAft>
        <a:buFont typeface="Arial" pitchFamily="34" charset="0"/>
        <a:buChar char="»"/>
        <a:defRPr sz="2000" kern="1200" baseline="0">
          <a:solidFill>
            <a:schemeClr val="tx1"/>
          </a:solidFill>
          <a:latin typeface="Times New Roman" panose="02020603050405020304" pitchFamily="18" charset="0"/>
          <a:ea typeface="標楷體" panose="03000509000000000000" pitchFamily="65"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20363;&#38988;11.1.pdf"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20363;&#38988;11.2.pdf" TargetMode="External"/><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20363;&#38988;11.3.pdf" TargetMode="External"/><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20363;&#38988;11.4.pdf" TargetMode="External"/><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hyperlink" Target="&#20363;&#38988;11.5.pdf" TargetMode="External"/><Relationship Id="rId5" Type="http://schemas.openxmlformats.org/officeDocument/2006/relationships/image" Target="../media/image61.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20363;&#38988;11.6.pdf" TargetMode="External"/><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hyperlink" Target="&#20363;&#38988;11.7.pdf" TargetMode="External"/><Relationship Id="rId5" Type="http://schemas.openxmlformats.org/officeDocument/2006/relationships/image" Target="../media/image76.png"/><Relationship Id="rId4" Type="http://schemas.openxmlformats.org/officeDocument/2006/relationships/image" Target="../media/image75.wmf"/></Relationships>
</file>

<file path=ppt/slides/_rels/slide51.xml.rels><?xml version="1.0" encoding="UTF-8" standalone="yes"?>
<Relationships xmlns="http://schemas.openxmlformats.org/package/2006/relationships"><Relationship Id="rId3" Type="http://schemas.openxmlformats.org/officeDocument/2006/relationships/hyperlink" Target="&#20363;&#38988;11.8.pdf" TargetMode="External"/><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hyperlink" Target="&#20363;&#38988;11.9.pdf"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hyperlink" Target="&#20363;&#38988;11.10.pdf" TargetMode="External"/><Relationship Id="rId5" Type="http://schemas.openxmlformats.org/officeDocument/2006/relationships/image" Target="../media/image79.png"/><Relationship Id="rId4" Type="http://schemas.openxmlformats.org/officeDocument/2006/relationships/image" Target="../media/image78.wmf"/></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20363;&#38988;11.11.pdf" TargetMode="Externa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38E167-C255-48B7-BDC0-5A0D473CE32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F9B30F0-252E-4F9E-AAF6-98D20D05F313}"/>
              </a:ext>
            </a:extLst>
          </p:cNvPr>
          <p:cNvSpPr>
            <a:spLocks noGrp="1"/>
          </p:cNvSpPr>
          <p:nvPr>
            <p:ph idx="1"/>
          </p:nvPr>
        </p:nvSpPr>
        <p:spPr>
          <a:xfrm>
            <a:off x="457200" y="2504362"/>
            <a:ext cx="8229600" cy="3851987"/>
          </a:xfrm>
        </p:spPr>
        <p:txBody>
          <a:bodyPr/>
          <a:lstStyle/>
          <a:p>
            <a:pPr marL="0" lvl="0" indent="0">
              <a:lnSpc>
                <a:spcPct val="100000"/>
              </a:lnSpc>
              <a:spcBef>
                <a:spcPts val="0"/>
              </a:spcBef>
              <a:buNone/>
              <a:defRPr/>
            </a:pPr>
            <a:r>
              <a:rPr lang="zh-TW" altLang="en-US" dirty="0">
                <a:solidFill>
                  <a:prstClr val="black"/>
                </a:solidFill>
              </a:rPr>
              <a:t>本教學投影片係屬教科書著作之延伸，亦受著作權法之保護。</a:t>
            </a:r>
            <a:endParaRPr lang="en-US" altLang="zh-TW" dirty="0">
              <a:solidFill>
                <a:prstClr val="black"/>
              </a:solidFill>
            </a:endParaRPr>
          </a:p>
          <a:p>
            <a:pPr marL="0" lvl="0" indent="0">
              <a:lnSpc>
                <a:spcPct val="100000"/>
              </a:lnSpc>
              <a:spcBef>
                <a:spcPts val="0"/>
              </a:spcBef>
              <a:buNone/>
              <a:defRPr/>
            </a:pPr>
            <a:endParaRPr lang="en-US" altLang="zh-TW" dirty="0">
              <a:solidFill>
                <a:prstClr val="black"/>
              </a:solidFill>
            </a:endParaRPr>
          </a:p>
          <a:p>
            <a:pPr marL="0" lvl="0" indent="0">
              <a:lnSpc>
                <a:spcPct val="100000"/>
              </a:lnSpc>
              <a:spcBef>
                <a:spcPts val="0"/>
              </a:spcBef>
              <a:buNone/>
              <a:defRPr/>
            </a:pPr>
            <a:r>
              <a:rPr lang="zh-TW" altLang="en-US" dirty="0">
                <a:solidFill>
                  <a:prstClr val="black"/>
                </a:solidFill>
              </a:rPr>
              <a:t>請依出版社授權使用規範利用本教學資源，非經授權許可不得以影印、拷貝、列印等方法進行重製，亦不得改作、公開展示著作內容，亦請勿對第三人公開傳輸、散布。</a:t>
            </a:r>
            <a:endParaRPr lang="zh-TW" altLang="en-US" dirty="0"/>
          </a:p>
        </p:txBody>
      </p:sp>
      <p:sp>
        <p:nvSpPr>
          <p:cNvPr id="7" name="頁尾版面配置區 6">
            <a:extLst>
              <a:ext uri="{FF2B5EF4-FFF2-40B4-BE49-F238E27FC236}">
                <a16:creationId xmlns:a16="http://schemas.microsoft.com/office/drawing/2014/main" id="{CF488463-771C-4E2C-A96B-D6D4C6BAEBA4}"/>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8" name="投影片編號版面配置區 7">
            <a:extLst>
              <a:ext uri="{FF2B5EF4-FFF2-40B4-BE49-F238E27FC236}">
                <a16:creationId xmlns:a16="http://schemas.microsoft.com/office/drawing/2014/main" id="{53CBDB13-F0A3-46ED-9413-FAEF6C30517F}"/>
              </a:ext>
            </a:extLst>
          </p:cNvPr>
          <p:cNvSpPr>
            <a:spLocks noGrp="1"/>
          </p:cNvSpPr>
          <p:nvPr>
            <p:ph type="sldNum" sz="quarter" idx="12"/>
          </p:nvPr>
        </p:nvSpPr>
        <p:spPr/>
        <p:txBody>
          <a:bodyPr/>
          <a:lstStyle/>
          <a:p>
            <a:fld id="{FFF700D2-071F-440E-A3FF-180D34BA4EC8}" type="slidenum">
              <a:rPr lang="en-GB" smtClean="0"/>
              <a:t>1</a:t>
            </a:fld>
            <a:endParaRPr lang="en-GB"/>
          </a:p>
        </p:txBody>
      </p:sp>
      <p:pic>
        <p:nvPicPr>
          <p:cNvPr id="6" name="圖片 4">
            <a:extLst>
              <a:ext uri="{FF2B5EF4-FFF2-40B4-BE49-F238E27FC236}">
                <a16:creationId xmlns:a16="http://schemas.microsoft.com/office/drawing/2014/main" id="{F7F299D7-567D-4752-B1DC-293FF2FDF8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315790"/>
            <a:ext cx="3711633" cy="997527"/>
          </a:xfrm>
          <a:prstGeom prst="rect">
            <a:avLst/>
          </a:prstGeom>
          <a:solidFill>
            <a:schemeClr val="bg1">
              <a:alpha val="90000"/>
            </a:schemeClr>
          </a:solidFill>
        </p:spPr>
      </p:pic>
    </p:spTree>
    <p:extLst>
      <p:ext uri="{BB962C8B-B14F-4D97-AF65-F5344CB8AC3E}">
        <p14:creationId xmlns:p14="http://schemas.microsoft.com/office/powerpoint/2010/main" val="1452168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DED57111-B615-41F4-ADE6-2ECB7BF3860C}"/>
              </a:ext>
            </a:extLst>
          </p:cNvPr>
          <p:cNvSpPr>
            <a:spLocks noGrp="1"/>
          </p:cNvSpPr>
          <p:nvPr>
            <p:ph type="title"/>
          </p:nvPr>
        </p:nvSpPr>
        <p:spPr/>
        <p:txBody>
          <a:bodyPr/>
          <a:lstStyle/>
          <a:p>
            <a:r>
              <a:rPr lang="en-US" altLang="zh-TW" dirty="0"/>
              <a:t>11.1</a:t>
            </a:r>
            <a:r>
              <a:rPr lang="zh-TW" altLang="en-US" dirty="0"/>
              <a:t> 轉動運動學</a:t>
            </a:r>
          </a:p>
        </p:txBody>
      </p:sp>
      <p:sp>
        <p:nvSpPr>
          <p:cNvPr id="8" name="內容版面配置區 7">
            <a:extLst>
              <a:ext uri="{FF2B5EF4-FFF2-40B4-BE49-F238E27FC236}">
                <a16:creationId xmlns:a16="http://schemas.microsoft.com/office/drawing/2014/main" id="{8E454AE1-4849-4DF3-B352-506CF54434AD}"/>
              </a:ext>
            </a:extLst>
          </p:cNvPr>
          <p:cNvSpPr>
            <a:spLocks noGrp="1"/>
          </p:cNvSpPr>
          <p:nvPr>
            <p:ph idx="1"/>
          </p:nvPr>
        </p:nvSpPr>
        <p:spPr/>
        <p:txBody>
          <a:bodyPr/>
          <a:lstStyle/>
          <a:p>
            <a:r>
              <a:rPr lang="zh-TW" altLang="en-US" dirty="0"/>
              <a:t>週期</a:t>
            </a:r>
            <a:r>
              <a:rPr lang="en-US" altLang="zh-TW" dirty="0"/>
              <a:t>(period</a:t>
            </a:r>
            <a:r>
              <a:rPr lang="zh-TW" altLang="en-US" dirty="0"/>
              <a:t>；</a:t>
            </a:r>
            <a:r>
              <a:rPr lang="en-US" altLang="zh-TW" i="1" dirty="0"/>
              <a:t>T</a:t>
            </a:r>
            <a:r>
              <a:rPr lang="en-US" altLang="zh-TW" dirty="0"/>
              <a:t>)</a:t>
            </a:r>
            <a:r>
              <a:rPr lang="zh-TW" altLang="en-US" dirty="0"/>
              <a:t>為轉動一圈所需的時間。頻率</a:t>
            </a:r>
            <a:r>
              <a:rPr lang="en-US" altLang="zh-TW" dirty="0"/>
              <a:t>(frequency</a:t>
            </a:r>
            <a:r>
              <a:rPr lang="zh-TW" altLang="en-US" dirty="0"/>
              <a:t>；</a:t>
            </a:r>
            <a:r>
              <a:rPr lang="en-US" altLang="zh-TW" i="1" dirty="0"/>
              <a:t>f </a:t>
            </a:r>
            <a:r>
              <a:rPr lang="en-US" altLang="zh-TW" dirty="0"/>
              <a:t>)</a:t>
            </a:r>
            <a:r>
              <a:rPr lang="zh-TW" altLang="en-US" dirty="0"/>
              <a:t>為一秒中繞了幾圈</a:t>
            </a:r>
            <a:r>
              <a:rPr lang="en-US" altLang="zh-TW" dirty="0"/>
              <a:t>(</a:t>
            </a:r>
            <a:r>
              <a:rPr lang="zh-TW" altLang="en-US" dirty="0"/>
              <a:t>圈</a:t>
            </a:r>
            <a:r>
              <a:rPr lang="en-US" altLang="zh-TW" dirty="0"/>
              <a:t>/</a:t>
            </a:r>
            <a:r>
              <a:rPr lang="zh-TW" altLang="en-US" dirty="0"/>
              <a:t>秒；</a:t>
            </a:r>
            <a:r>
              <a:rPr lang="en-US" altLang="zh-TW" dirty="0"/>
              <a:t>rev/s)</a:t>
            </a:r>
            <a:r>
              <a:rPr lang="zh-TW" altLang="en-US" dirty="0"/>
              <a:t>。週期與頻率間關係為 </a:t>
            </a:r>
            <a:r>
              <a:rPr lang="en-US" altLang="zh-TW" i="1" dirty="0"/>
              <a:t>f</a:t>
            </a:r>
            <a:r>
              <a:rPr lang="en-US" altLang="zh-TW" dirty="0"/>
              <a:t> =</a:t>
            </a:r>
            <a:r>
              <a:rPr lang="zh-TW" altLang="en-US" dirty="0"/>
              <a:t> </a:t>
            </a:r>
            <a:r>
              <a:rPr lang="en-US" altLang="zh-TW" dirty="0"/>
              <a:t>1/</a:t>
            </a:r>
            <a:r>
              <a:rPr lang="en-US" altLang="zh-TW" i="1" dirty="0"/>
              <a:t>T</a:t>
            </a:r>
            <a:r>
              <a:rPr lang="zh-TW" altLang="en-US" dirty="0"/>
              <a:t>。</a:t>
            </a:r>
          </a:p>
          <a:p>
            <a:r>
              <a:rPr lang="zh-TW" altLang="en-US" b="1" dirty="0">
                <a:solidFill>
                  <a:srgbClr val="C00000"/>
                </a:solidFill>
              </a:rPr>
              <a:t>若角速度為定值，則其瞬時及平均值均相同。</a:t>
            </a:r>
            <a:r>
              <a:rPr lang="zh-TW" altLang="en-US" dirty="0"/>
              <a:t>在一圈內物體轉了 </a:t>
            </a:r>
            <a:r>
              <a:rPr lang="en-US" altLang="zh-TW" dirty="0"/>
              <a:t>2</a:t>
            </a:r>
            <a:r>
              <a:rPr lang="en-US" altLang="zh-TW" i="1" dirty="0"/>
              <a:t>π</a:t>
            </a:r>
            <a:r>
              <a:rPr lang="en-US" altLang="zh-TW" dirty="0"/>
              <a:t> rad</a:t>
            </a:r>
            <a:r>
              <a:rPr lang="zh-TW" altLang="en-US" dirty="0"/>
              <a:t>，故由</a:t>
            </a:r>
            <a:r>
              <a:rPr lang="en-US" altLang="zh-TW" dirty="0"/>
              <a:t>11.2 </a:t>
            </a:r>
            <a:r>
              <a:rPr lang="zh-TW" altLang="en-US" dirty="0"/>
              <a:t>式可得：</a:t>
            </a:r>
            <a:endParaRPr lang="en-US" altLang="zh-TW" dirty="0"/>
          </a:p>
          <a:p>
            <a:endParaRPr lang="en-US" altLang="zh-TW" dirty="0"/>
          </a:p>
          <a:p>
            <a:r>
              <a:rPr lang="zh-TW" altLang="en-US" dirty="0"/>
              <a:t>線速度 </a:t>
            </a:r>
            <a:r>
              <a:rPr lang="el-GR" altLang="zh-TW" i="1" dirty="0"/>
              <a:t>υ</a:t>
            </a:r>
            <a:r>
              <a:rPr lang="el-GR" altLang="zh-TW" dirty="0"/>
              <a:t> </a:t>
            </a:r>
            <a:r>
              <a:rPr lang="zh-TW" altLang="en-US" dirty="0"/>
              <a:t> </a:t>
            </a:r>
            <a:r>
              <a:rPr lang="zh-TW" altLang="el-GR" dirty="0"/>
              <a:t> </a:t>
            </a:r>
            <a:r>
              <a:rPr lang="en-US" altLang="zh-TW" i="1" dirty="0"/>
              <a:t>ds</a:t>
            </a:r>
            <a:r>
              <a:rPr lang="en-US" altLang="zh-TW" dirty="0"/>
              <a:t>/</a:t>
            </a:r>
            <a:r>
              <a:rPr lang="en-US" altLang="zh-TW" i="1" dirty="0"/>
              <a:t>dt</a:t>
            </a:r>
            <a:r>
              <a:rPr lang="en-US" altLang="zh-TW" dirty="0"/>
              <a:t> </a:t>
            </a:r>
            <a:r>
              <a:rPr lang="zh-TW" altLang="en-US" dirty="0"/>
              <a:t>和角速度 </a:t>
            </a:r>
            <a:r>
              <a:rPr lang="el-GR" altLang="zh-TW" i="1" dirty="0"/>
              <a:t>ω</a:t>
            </a:r>
            <a:r>
              <a:rPr lang="el-GR" altLang="zh-TW" dirty="0"/>
              <a:t> </a:t>
            </a:r>
            <a:r>
              <a:rPr lang="zh-TW" altLang="en-US" dirty="0"/>
              <a:t>的關係，由 </a:t>
            </a:r>
            <a:r>
              <a:rPr lang="en-US" altLang="zh-TW" dirty="0"/>
              <a:t>11.1 </a:t>
            </a:r>
            <a:r>
              <a:rPr lang="zh-TW" altLang="en-US" dirty="0"/>
              <a:t>式及</a:t>
            </a:r>
            <a:r>
              <a:rPr lang="zh-TW" altLang="en-US" i="1" dirty="0"/>
              <a:t> </a:t>
            </a:r>
            <a:r>
              <a:rPr lang="el-GR" altLang="zh-TW" i="1" dirty="0"/>
              <a:t>ω</a:t>
            </a:r>
            <a:r>
              <a:rPr lang="zh-TW" altLang="en-US" dirty="0"/>
              <a:t> </a:t>
            </a:r>
            <a:r>
              <a:rPr lang="en-US" altLang="zh-TW" dirty="0"/>
              <a:t>=</a:t>
            </a:r>
            <a:r>
              <a:rPr lang="zh-TW" altLang="el-GR" dirty="0"/>
              <a:t> </a:t>
            </a:r>
            <a:r>
              <a:rPr lang="en-US" altLang="zh-TW" i="1" dirty="0"/>
              <a:t>d</a:t>
            </a:r>
            <a:r>
              <a:rPr lang="el-GR" altLang="zh-TW" i="1" dirty="0"/>
              <a:t>θ</a:t>
            </a:r>
            <a:r>
              <a:rPr lang="el-GR" altLang="zh-TW" dirty="0"/>
              <a:t>/</a:t>
            </a:r>
            <a:r>
              <a:rPr lang="en-US" altLang="zh-TW" i="1" dirty="0"/>
              <a:t>dt</a:t>
            </a:r>
            <a:r>
              <a:rPr lang="en-US" altLang="zh-TW" dirty="0"/>
              <a:t> =</a:t>
            </a:r>
            <a:r>
              <a:rPr lang="zh-TW" altLang="en-US" dirty="0"/>
              <a:t> </a:t>
            </a:r>
            <a:r>
              <a:rPr lang="en-US" altLang="zh-TW" dirty="0"/>
              <a:t>(</a:t>
            </a:r>
            <a:r>
              <a:rPr lang="en-US" altLang="zh-TW" i="1" dirty="0"/>
              <a:t>ds</a:t>
            </a:r>
            <a:r>
              <a:rPr lang="en-US" altLang="zh-TW" dirty="0"/>
              <a:t>/</a:t>
            </a:r>
            <a:r>
              <a:rPr lang="en-US" altLang="zh-TW" i="1" dirty="0"/>
              <a:t>dt</a:t>
            </a:r>
            <a:r>
              <a:rPr lang="en-US" altLang="zh-TW" dirty="0"/>
              <a:t>) (1/</a:t>
            </a:r>
            <a:r>
              <a:rPr lang="en-US" altLang="zh-TW" i="1" dirty="0"/>
              <a:t>r</a:t>
            </a:r>
            <a:r>
              <a:rPr lang="en-US" altLang="zh-TW" dirty="0"/>
              <a:t>) </a:t>
            </a:r>
            <a:r>
              <a:rPr lang="zh-TW" altLang="en-US" dirty="0"/>
              <a:t>可得</a:t>
            </a:r>
          </a:p>
        </p:txBody>
      </p:sp>
      <p:sp>
        <p:nvSpPr>
          <p:cNvPr id="5" name="頁尾版面配置區 4">
            <a:extLst>
              <a:ext uri="{FF2B5EF4-FFF2-40B4-BE49-F238E27FC236}">
                <a16:creationId xmlns:a16="http://schemas.microsoft.com/office/drawing/2014/main" id="{C5588A16-D552-4E4A-B3D7-2C2BFF6BFE91}"/>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6" name="投影片編號版面配置區 5">
            <a:extLst>
              <a:ext uri="{FF2B5EF4-FFF2-40B4-BE49-F238E27FC236}">
                <a16:creationId xmlns:a16="http://schemas.microsoft.com/office/drawing/2014/main" id="{6E1A39A3-7B8E-4595-82F6-23EED4C9E325}"/>
              </a:ext>
            </a:extLst>
          </p:cNvPr>
          <p:cNvSpPr>
            <a:spLocks noGrp="1"/>
          </p:cNvSpPr>
          <p:nvPr>
            <p:ph type="sldNum" sz="quarter" idx="12"/>
          </p:nvPr>
        </p:nvSpPr>
        <p:spPr/>
        <p:txBody>
          <a:bodyPr/>
          <a:lstStyle/>
          <a:p>
            <a:fld id="{FFF700D2-071F-440E-A3FF-180D34BA4EC8}" type="slidenum">
              <a:rPr lang="en-GB" smtClean="0"/>
              <a:t>10</a:t>
            </a:fld>
            <a:endParaRPr lang="en-GB"/>
          </a:p>
        </p:txBody>
      </p:sp>
      <p:pic>
        <p:nvPicPr>
          <p:cNvPr id="9" name="圖片 8">
            <a:extLst>
              <a:ext uri="{FF2B5EF4-FFF2-40B4-BE49-F238E27FC236}">
                <a16:creationId xmlns:a16="http://schemas.microsoft.com/office/drawing/2014/main" id="{5F4EAB46-7E3D-4BB1-8B2F-D241B2A423D2}"/>
              </a:ext>
            </a:extLst>
          </p:cNvPr>
          <p:cNvPicPr>
            <a:picLocks noChangeAspect="1"/>
          </p:cNvPicPr>
          <p:nvPr/>
        </p:nvPicPr>
        <p:blipFill>
          <a:blip r:embed="rId2"/>
          <a:stretch>
            <a:fillRect/>
          </a:stretch>
        </p:blipFill>
        <p:spPr>
          <a:xfrm>
            <a:off x="2411760" y="3851804"/>
            <a:ext cx="5987415" cy="700088"/>
          </a:xfrm>
          <a:prstGeom prst="rect">
            <a:avLst/>
          </a:prstGeom>
        </p:spPr>
      </p:pic>
      <p:pic>
        <p:nvPicPr>
          <p:cNvPr id="10" name="圖片 9">
            <a:extLst>
              <a:ext uri="{FF2B5EF4-FFF2-40B4-BE49-F238E27FC236}">
                <a16:creationId xmlns:a16="http://schemas.microsoft.com/office/drawing/2014/main" id="{6B8D763B-AD4E-428A-A1A4-CE5AB778A8D8}"/>
              </a:ext>
            </a:extLst>
          </p:cNvPr>
          <p:cNvPicPr>
            <a:picLocks noChangeAspect="1"/>
          </p:cNvPicPr>
          <p:nvPr/>
        </p:nvPicPr>
        <p:blipFill>
          <a:blip r:embed="rId3"/>
          <a:stretch>
            <a:fillRect/>
          </a:stretch>
        </p:blipFill>
        <p:spPr>
          <a:xfrm>
            <a:off x="2411759" y="5577881"/>
            <a:ext cx="5987415" cy="440055"/>
          </a:xfrm>
          <a:prstGeom prst="rect">
            <a:avLst/>
          </a:prstGeom>
        </p:spPr>
      </p:pic>
    </p:spTree>
    <p:extLst>
      <p:ext uri="{BB962C8B-B14F-4D97-AF65-F5344CB8AC3E}">
        <p14:creationId xmlns:p14="http://schemas.microsoft.com/office/powerpoint/2010/main" val="3860733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A62E5F-931B-489B-8621-D07614A5FB40}"/>
              </a:ext>
            </a:extLst>
          </p:cNvPr>
          <p:cNvSpPr>
            <a:spLocks noGrp="1"/>
          </p:cNvSpPr>
          <p:nvPr>
            <p:ph type="title"/>
          </p:nvPr>
        </p:nvSpPr>
        <p:spPr/>
        <p:txBody>
          <a:bodyPr/>
          <a:lstStyle/>
          <a:p>
            <a:r>
              <a:rPr lang="en-US" altLang="zh-TW" dirty="0"/>
              <a:t>11.1</a:t>
            </a:r>
            <a:r>
              <a:rPr lang="zh-TW" altLang="en-US" dirty="0"/>
              <a:t> 轉動運動學</a:t>
            </a:r>
          </a:p>
        </p:txBody>
      </p:sp>
      <p:sp>
        <p:nvSpPr>
          <p:cNvPr id="3" name="內容版面配置區 2">
            <a:extLst>
              <a:ext uri="{FF2B5EF4-FFF2-40B4-BE49-F238E27FC236}">
                <a16:creationId xmlns:a16="http://schemas.microsoft.com/office/drawing/2014/main" id="{9B3D3A09-1684-4654-8057-8DA7300A33CF}"/>
              </a:ext>
            </a:extLst>
          </p:cNvPr>
          <p:cNvSpPr>
            <a:spLocks noGrp="1"/>
          </p:cNvSpPr>
          <p:nvPr>
            <p:ph idx="1"/>
          </p:nvPr>
        </p:nvSpPr>
        <p:spPr/>
        <p:txBody>
          <a:bodyPr/>
          <a:lstStyle/>
          <a:p>
            <a:r>
              <a:rPr lang="zh-TW" altLang="en-US" dirty="0"/>
              <a:t>雖然所有質點角速度均相同，但其線速率和質點到轉軸的距離成正比。</a:t>
            </a:r>
            <a:endParaRPr lang="en-US" altLang="zh-TW" dirty="0"/>
          </a:p>
          <a:p>
            <a:endParaRPr lang="en-US" altLang="zh-TW" dirty="0"/>
          </a:p>
          <a:p>
            <a:r>
              <a:rPr lang="zh-TW" altLang="en-US" dirty="0"/>
              <a:t>當角速度改變，</a:t>
            </a:r>
            <a:r>
              <a:rPr lang="zh-TW" altLang="en-US" b="1" dirty="0">
                <a:solidFill>
                  <a:srgbClr val="C00000"/>
                </a:solidFill>
              </a:rPr>
              <a:t>平均角加速度</a:t>
            </a:r>
            <a:r>
              <a:rPr lang="en-US" altLang="zh-TW" dirty="0"/>
              <a:t>(average angular acceleration)</a:t>
            </a:r>
            <a:r>
              <a:rPr lang="zh-TW" altLang="en-US" dirty="0"/>
              <a:t>定義為</a:t>
            </a:r>
            <a:endParaRPr lang="en-US" altLang="zh-TW" dirty="0"/>
          </a:p>
          <a:p>
            <a:endParaRPr lang="en-US" altLang="zh-TW" dirty="0"/>
          </a:p>
          <a:p>
            <a:r>
              <a:rPr lang="zh-TW" altLang="en-US" b="1" dirty="0">
                <a:solidFill>
                  <a:srgbClr val="C00000"/>
                </a:solidFill>
              </a:rPr>
              <a:t>瞬時角加速度</a:t>
            </a:r>
            <a:r>
              <a:rPr lang="en-US" altLang="zh-TW" dirty="0"/>
              <a:t>(instantaneous angular acceleration)</a:t>
            </a:r>
            <a:r>
              <a:rPr lang="zh-TW" altLang="en-US" dirty="0"/>
              <a:t>定義為</a:t>
            </a:r>
          </a:p>
        </p:txBody>
      </p:sp>
      <p:sp>
        <p:nvSpPr>
          <p:cNvPr id="4" name="頁尾版面配置區 3">
            <a:extLst>
              <a:ext uri="{FF2B5EF4-FFF2-40B4-BE49-F238E27FC236}">
                <a16:creationId xmlns:a16="http://schemas.microsoft.com/office/drawing/2014/main" id="{B1930F99-9A84-472E-8DCC-E00EFE359C37}"/>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5CD09F5F-FBB1-4E19-9DA7-9F9D47FEAF31}"/>
              </a:ext>
            </a:extLst>
          </p:cNvPr>
          <p:cNvSpPr>
            <a:spLocks noGrp="1"/>
          </p:cNvSpPr>
          <p:nvPr>
            <p:ph type="sldNum" sz="quarter" idx="12"/>
          </p:nvPr>
        </p:nvSpPr>
        <p:spPr/>
        <p:txBody>
          <a:bodyPr/>
          <a:lstStyle/>
          <a:p>
            <a:fld id="{FFF700D2-071F-440E-A3FF-180D34BA4EC8}" type="slidenum">
              <a:rPr lang="en-GB" smtClean="0"/>
              <a:t>11</a:t>
            </a:fld>
            <a:endParaRPr lang="en-GB"/>
          </a:p>
        </p:txBody>
      </p:sp>
      <p:pic>
        <p:nvPicPr>
          <p:cNvPr id="6" name="圖片 5">
            <a:extLst>
              <a:ext uri="{FF2B5EF4-FFF2-40B4-BE49-F238E27FC236}">
                <a16:creationId xmlns:a16="http://schemas.microsoft.com/office/drawing/2014/main" id="{F991C429-C9E4-4707-8161-BD1DB8A093CF}"/>
              </a:ext>
            </a:extLst>
          </p:cNvPr>
          <p:cNvPicPr>
            <a:picLocks noChangeAspect="1"/>
          </p:cNvPicPr>
          <p:nvPr/>
        </p:nvPicPr>
        <p:blipFill>
          <a:blip r:embed="rId2"/>
          <a:stretch>
            <a:fillRect/>
          </a:stretch>
        </p:blipFill>
        <p:spPr>
          <a:xfrm>
            <a:off x="2555776" y="2348880"/>
            <a:ext cx="5960745" cy="420053"/>
          </a:xfrm>
          <a:prstGeom prst="rect">
            <a:avLst/>
          </a:prstGeom>
        </p:spPr>
      </p:pic>
      <p:pic>
        <p:nvPicPr>
          <p:cNvPr id="7" name="圖片 6">
            <a:extLst>
              <a:ext uri="{FF2B5EF4-FFF2-40B4-BE49-F238E27FC236}">
                <a16:creationId xmlns:a16="http://schemas.microsoft.com/office/drawing/2014/main" id="{726268F4-1CD7-453A-92B5-0FC49671CA12}"/>
              </a:ext>
            </a:extLst>
          </p:cNvPr>
          <p:cNvPicPr>
            <a:picLocks noChangeAspect="1"/>
          </p:cNvPicPr>
          <p:nvPr/>
        </p:nvPicPr>
        <p:blipFill>
          <a:blip r:embed="rId3"/>
          <a:stretch>
            <a:fillRect/>
          </a:stretch>
        </p:blipFill>
        <p:spPr>
          <a:xfrm>
            <a:off x="3995936" y="3848559"/>
            <a:ext cx="1426845" cy="800100"/>
          </a:xfrm>
          <a:prstGeom prst="rect">
            <a:avLst/>
          </a:prstGeom>
        </p:spPr>
      </p:pic>
      <p:pic>
        <p:nvPicPr>
          <p:cNvPr id="8" name="圖片 7">
            <a:extLst>
              <a:ext uri="{FF2B5EF4-FFF2-40B4-BE49-F238E27FC236}">
                <a16:creationId xmlns:a16="http://schemas.microsoft.com/office/drawing/2014/main" id="{396797BF-90FC-4C7B-A247-63B9F3C3BB1C}"/>
              </a:ext>
            </a:extLst>
          </p:cNvPr>
          <p:cNvPicPr>
            <a:picLocks noChangeAspect="1"/>
          </p:cNvPicPr>
          <p:nvPr/>
        </p:nvPicPr>
        <p:blipFill>
          <a:blip r:embed="rId4"/>
          <a:stretch>
            <a:fillRect/>
          </a:stretch>
        </p:blipFill>
        <p:spPr>
          <a:xfrm>
            <a:off x="2585779" y="5517232"/>
            <a:ext cx="5900738" cy="820103"/>
          </a:xfrm>
          <a:prstGeom prst="rect">
            <a:avLst/>
          </a:prstGeom>
        </p:spPr>
      </p:pic>
    </p:spTree>
    <p:extLst>
      <p:ext uri="{BB962C8B-B14F-4D97-AF65-F5344CB8AC3E}">
        <p14:creationId xmlns:p14="http://schemas.microsoft.com/office/powerpoint/2010/main" val="3010751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A3C0C1-C0A3-430D-AD3E-D4FD5163D34C}"/>
              </a:ext>
            </a:extLst>
          </p:cNvPr>
          <p:cNvSpPr>
            <a:spLocks noGrp="1"/>
          </p:cNvSpPr>
          <p:nvPr>
            <p:ph type="title"/>
          </p:nvPr>
        </p:nvSpPr>
        <p:spPr/>
        <p:txBody>
          <a:bodyPr/>
          <a:lstStyle/>
          <a:p>
            <a:r>
              <a:rPr lang="en-US" altLang="zh-TW" dirty="0"/>
              <a:t>11.1</a:t>
            </a:r>
            <a:r>
              <a:rPr lang="zh-TW" altLang="en-US" dirty="0"/>
              <a:t> 轉動運動學</a:t>
            </a:r>
          </a:p>
        </p:txBody>
      </p:sp>
      <p:sp>
        <p:nvSpPr>
          <p:cNvPr id="3" name="內容版面配置區 2">
            <a:extLst>
              <a:ext uri="{FF2B5EF4-FFF2-40B4-BE49-F238E27FC236}">
                <a16:creationId xmlns:a16="http://schemas.microsoft.com/office/drawing/2014/main" id="{AF6DD648-38F7-42CF-A02C-D4B53D13F301}"/>
              </a:ext>
            </a:extLst>
          </p:cNvPr>
          <p:cNvSpPr>
            <a:spLocks noGrp="1"/>
          </p:cNvSpPr>
          <p:nvPr>
            <p:ph idx="1"/>
          </p:nvPr>
        </p:nvSpPr>
        <p:spPr/>
        <p:txBody>
          <a:bodyPr/>
          <a:lstStyle/>
          <a:p>
            <a:r>
              <a:rPr lang="zh-TW" altLang="en-US" dirty="0"/>
              <a:t>角加速度是向量，單位 </a:t>
            </a:r>
            <a:r>
              <a:rPr lang="en-US" altLang="zh-TW" dirty="0"/>
              <a:t>rad/</a:t>
            </a:r>
            <a:r>
              <a:rPr lang="en-US" altLang="zh-TW" dirty="0" err="1"/>
              <a:t>s</a:t>
            </a:r>
            <a:r>
              <a:rPr lang="en-US" altLang="zh-TW" baseline="30000" dirty="0" err="1"/>
              <a:t>2</a:t>
            </a:r>
            <a:r>
              <a:rPr lang="zh-TW" altLang="en-US" dirty="0"/>
              <a:t>。</a:t>
            </a:r>
            <a:endParaRPr lang="en-US" altLang="zh-TW" dirty="0"/>
          </a:p>
          <a:p>
            <a:r>
              <a:rPr lang="zh-TW" altLang="en-US" dirty="0"/>
              <a:t>繞著定軸轉動的剛體，其上的質點有相同的角速度及角加速度。當 </a:t>
            </a:r>
            <a:r>
              <a:rPr lang="en-US" altLang="zh-TW" i="1" dirty="0"/>
              <a:t>ω </a:t>
            </a:r>
            <a:r>
              <a:rPr lang="zh-TW" altLang="en-US" dirty="0"/>
              <a:t>增加，</a:t>
            </a:r>
            <a:r>
              <a:rPr lang="en-US" altLang="zh-TW" i="1" dirty="0"/>
              <a:t>α</a:t>
            </a:r>
            <a:r>
              <a:rPr lang="en-US" altLang="zh-TW" dirty="0"/>
              <a:t> </a:t>
            </a:r>
            <a:r>
              <a:rPr lang="zh-TW" altLang="en-US" dirty="0"/>
              <a:t>轉向和 </a:t>
            </a:r>
            <a:r>
              <a:rPr lang="en-US" altLang="zh-TW" i="1" dirty="0"/>
              <a:t>ω </a:t>
            </a:r>
            <a:r>
              <a:rPr lang="zh-TW" altLang="en-US" dirty="0"/>
              <a:t>相同。當角加速度為定值：</a:t>
            </a:r>
            <a:endParaRPr lang="en-US" altLang="zh-TW" dirty="0"/>
          </a:p>
          <a:p>
            <a:endParaRPr lang="en-US" altLang="zh-TW" dirty="0"/>
          </a:p>
          <a:p>
            <a:pPr>
              <a:buFont typeface="Wingdings 3" pitchFamily="18" charset="2"/>
              <a:buNone/>
            </a:pPr>
            <a:r>
              <a:rPr lang="zh-TW" altLang="en-US" dirty="0"/>
              <a:t>   而得</a:t>
            </a:r>
          </a:p>
        </p:txBody>
      </p:sp>
      <p:sp>
        <p:nvSpPr>
          <p:cNvPr id="4" name="頁尾版面配置區 3">
            <a:extLst>
              <a:ext uri="{FF2B5EF4-FFF2-40B4-BE49-F238E27FC236}">
                <a16:creationId xmlns:a16="http://schemas.microsoft.com/office/drawing/2014/main" id="{3FF39BE9-791C-41B3-8B39-3AB37775A675}"/>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8D4F41CC-8AD1-46CB-A6C8-424196C400C5}"/>
              </a:ext>
            </a:extLst>
          </p:cNvPr>
          <p:cNvSpPr>
            <a:spLocks noGrp="1"/>
          </p:cNvSpPr>
          <p:nvPr>
            <p:ph type="sldNum" sz="quarter" idx="12"/>
          </p:nvPr>
        </p:nvSpPr>
        <p:spPr/>
        <p:txBody>
          <a:bodyPr/>
          <a:lstStyle/>
          <a:p>
            <a:fld id="{FFF700D2-071F-440E-A3FF-180D34BA4EC8}" type="slidenum">
              <a:rPr lang="en-GB" smtClean="0"/>
              <a:t>12</a:t>
            </a:fld>
            <a:endParaRPr lang="en-GB"/>
          </a:p>
        </p:txBody>
      </p:sp>
      <p:pic>
        <p:nvPicPr>
          <p:cNvPr id="7" name="圖片 6">
            <a:extLst>
              <a:ext uri="{FF2B5EF4-FFF2-40B4-BE49-F238E27FC236}">
                <a16:creationId xmlns:a16="http://schemas.microsoft.com/office/drawing/2014/main" id="{7C06273A-6A34-4616-B15E-D04FBF38EFF0}"/>
              </a:ext>
            </a:extLst>
          </p:cNvPr>
          <p:cNvPicPr>
            <a:picLocks noChangeAspect="1"/>
          </p:cNvPicPr>
          <p:nvPr/>
        </p:nvPicPr>
        <p:blipFill>
          <a:blip r:embed="rId2"/>
          <a:stretch>
            <a:fillRect/>
          </a:stretch>
        </p:blipFill>
        <p:spPr>
          <a:xfrm>
            <a:off x="3124200" y="3356992"/>
            <a:ext cx="2253615" cy="760095"/>
          </a:xfrm>
          <a:prstGeom prst="rect">
            <a:avLst/>
          </a:prstGeom>
        </p:spPr>
      </p:pic>
      <p:pic>
        <p:nvPicPr>
          <p:cNvPr id="8" name="圖片 7">
            <a:extLst>
              <a:ext uri="{FF2B5EF4-FFF2-40B4-BE49-F238E27FC236}">
                <a16:creationId xmlns:a16="http://schemas.microsoft.com/office/drawing/2014/main" id="{33E2128C-21ED-4C3B-83B5-38B1AAC938A4}"/>
              </a:ext>
            </a:extLst>
          </p:cNvPr>
          <p:cNvPicPr>
            <a:picLocks noChangeAspect="1"/>
          </p:cNvPicPr>
          <p:nvPr/>
        </p:nvPicPr>
        <p:blipFill>
          <a:blip r:embed="rId3"/>
          <a:stretch>
            <a:fillRect/>
          </a:stretch>
        </p:blipFill>
        <p:spPr>
          <a:xfrm>
            <a:off x="2320766" y="4783328"/>
            <a:ext cx="6114098" cy="453390"/>
          </a:xfrm>
          <a:prstGeom prst="rect">
            <a:avLst/>
          </a:prstGeom>
        </p:spPr>
      </p:pic>
    </p:spTree>
    <p:extLst>
      <p:ext uri="{BB962C8B-B14F-4D97-AF65-F5344CB8AC3E}">
        <p14:creationId xmlns:p14="http://schemas.microsoft.com/office/powerpoint/2010/main" val="4147226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BA0687-1411-4AA3-80D1-702D37EB17F5}"/>
              </a:ext>
            </a:extLst>
          </p:cNvPr>
          <p:cNvSpPr>
            <a:spLocks noGrp="1"/>
          </p:cNvSpPr>
          <p:nvPr>
            <p:ph type="title"/>
          </p:nvPr>
        </p:nvSpPr>
        <p:spPr/>
        <p:txBody>
          <a:bodyPr/>
          <a:lstStyle/>
          <a:p>
            <a:r>
              <a:rPr lang="en-US" altLang="zh-TW" dirty="0"/>
              <a:t>11.1</a:t>
            </a:r>
            <a:r>
              <a:rPr lang="zh-TW" altLang="en-US" dirty="0"/>
              <a:t> 轉動運動學</a:t>
            </a:r>
          </a:p>
        </p:txBody>
      </p:sp>
      <p:sp>
        <p:nvSpPr>
          <p:cNvPr id="3" name="內容版面配置區 2">
            <a:extLst>
              <a:ext uri="{FF2B5EF4-FFF2-40B4-BE49-F238E27FC236}">
                <a16:creationId xmlns:a16="http://schemas.microsoft.com/office/drawing/2014/main" id="{43E20AFF-91F8-496C-BB83-D47802F804CA}"/>
              </a:ext>
            </a:extLst>
          </p:cNvPr>
          <p:cNvSpPr>
            <a:spLocks noGrp="1"/>
          </p:cNvSpPr>
          <p:nvPr>
            <p:ph idx="1"/>
          </p:nvPr>
        </p:nvSpPr>
        <p:spPr/>
        <p:txBody>
          <a:bodyPr/>
          <a:lstStyle/>
          <a:p>
            <a:r>
              <a:rPr lang="zh-TW" altLang="en-US" dirty="0"/>
              <a:t>接著利用 </a:t>
            </a:r>
            <a:r>
              <a:rPr lang="en-US" altLang="zh-TW" dirty="0"/>
              <a:t>11.3 </a:t>
            </a:r>
            <a:r>
              <a:rPr lang="zh-TW" altLang="en-US" dirty="0"/>
              <a:t>式，</a:t>
            </a:r>
            <a:r>
              <a:rPr lang="en-US" altLang="zh-TW" i="1" dirty="0"/>
              <a:t>d</a:t>
            </a:r>
            <a:r>
              <a:rPr lang="el-GR" altLang="zh-TW" i="1" dirty="0"/>
              <a:t>θ</a:t>
            </a:r>
            <a:r>
              <a:rPr lang="zh-TW" altLang="el-GR" i="1" dirty="0"/>
              <a:t>＝ </a:t>
            </a:r>
            <a:r>
              <a:rPr lang="el-GR" altLang="zh-TW" i="1" dirty="0"/>
              <a:t>ω </a:t>
            </a:r>
            <a:r>
              <a:rPr lang="en-US" altLang="zh-TW" i="1" dirty="0"/>
              <a:t>dt </a:t>
            </a:r>
            <a:r>
              <a:rPr lang="zh-TW" altLang="en-US" dirty="0"/>
              <a:t>＝ </a:t>
            </a:r>
            <a:r>
              <a:rPr lang="en-US" altLang="zh-TW" dirty="0"/>
              <a:t>(</a:t>
            </a:r>
            <a:r>
              <a:rPr lang="el-GR" altLang="zh-TW" i="1" dirty="0"/>
              <a:t>ω</a:t>
            </a:r>
            <a:r>
              <a:rPr lang="el-GR" altLang="zh-TW" baseline="-25000" dirty="0"/>
              <a:t>0</a:t>
            </a:r>
            <a:r>
              <a:rPr lang="el-GR" altLang="zh-TW" dirty="0"/>
              <a:t> </a:t>
            </a:r>
            <a:r>
              <a:rPr lang="en-US" altLang="zh-TW" dirty="0"/>
              <a:t>+</a:t>
            </a:r>
            <a:r>
              <a:rPr lang="zh-TW" altLang="en-US" dirty="0"/>
              <a:t> </a:t>
            </a:r>
            <a:r>
              <a:rPr lang="el-GR" altLang="zh-TW" i="1" dirty="0"/>
              <a:t>α</a:t>
            </a:r>
            <a:r>
              <a:rPr lang="en-US" altLang="zh-TW" i="1" dirty="0"/>
              <a:t>t</a:t>
            </a:r>
            <a:r>
              <a:rPr lang="en-US" altLang="zh-TW" dirty="0"/>
              <a:t>) </a:t>
            </a:r>
            <a:r>
              <a:rPr lang="en-US" altLang="zh-TW" i="1" dirty="0"/>
              <a:t>dt</a:t>
            </a:r>
            <a:r>
              <a:rPr lang="zh-TW" altLang="en-US" dirty="0"/>
              <a:t>，再積分</a:t>
            </a:r>
            <a:endParaRPr lang="en-US" altLang="zh-TW" dirty="0"/>
          </a:p>
          <a:p>
            <a:endParaRPr lang="en-US" altLang="zh-TW" dirty="0"/>
          </a:p>
          <a:p>
            <a:pPr>
              <a:buFont typeface="Wingdings 3" pitchFamily="18" charset="2"/>
              <a:buNone/>
            </a:pPr>
            <a:r>
              <a:rPr lang="zh-TW" altLang="en-US" dirty="0"/>
              <a:t>   而得</a:t>
            </a:r>
            <a:endParaRPr lang="en-US" altLang="zh-TW" dirty="0"/>
          </a:p>
          <a:p>
            <a:pPr>
              <a:buFont typeface="Wingdings 3" pitchFamily="18" charset="2"/>
              <a:buNone/>
            </a:pPr>
            <a:endParaRPr lang="en-US" altLang="zh-TW" dirty="0"/>
          </a:p>
          <a:p>
            <a:r>
              <a:rPr lang="zh-TW" altLang="en-US" dirty="0"/>
              <a:t>最後，由 </a:t>
            </a:r>
            <a:r>
              <a:rPr lang="en-US" altLang="zh-TW" dirty="0"/>
              <a:t>11.7 </a:t>
            </a:r>
            <a:r>
              <a:rPr lang="zh-TW" altLang="en-US" dirty="0"/>
              <a:t>式得 </a:t>
            </a:r>
            <a:r>
              <a:rPr lang="en-US" altLang="zh-TW" i="1" dirty="0"/>
              <a:t>t</a:t>
            </a:r>
            <a:r>
              <a:rPr lang="en-US" altLang="zh-TW" dirty="0"/>
              <a:t> </a:t>
            </a:r>
            <a:r>
              <a:rPr lang="zh-TW" altLang="en-US" dirty="0"/>
              <a:t>＝ </a:t>
            </a:r>
            <a:r>
              <a:rPr lang="en-US" altLang="zh-TW" dirty="0"/>
              <a:t>(</a:t>
            </a:r>
            <a:r>
              <a:rPr lang="en-US" altLang="zh-TW" i="1" dirty="0"/>
              <a:t>ω</a:t>
            </a:r>
            <a:r>
              <a:rPr lang="zh-TW" altLang="en-US" i="1" dirty="0"/>
              <a:t> </a:t>
            </a:r>
            <a:r>
              <a:rPr lang="en-US" altLang="zh-TW" dirty="0">
                <a:cs typeface="Times New Roman" panose="02020603050405020304" pitchFamily="18" charset="0"/>
              </a:rPr>
              <a:t>–</a:t>
            </a:r>
            <a:r>
              <a:rPr lang="zh-TW" altLang="en-US" dirty="0">
                <a:cs typeface="Times New Roman" panose="02020603050405020304" pitchFamily="18" charset="0"/>
              </a:rPr>
              <a:t> </a:t>
            </a:r>
            <a:r>
              <a:rPr lang="en-US" altLang="zh-TW" i="1" dirty="0" err="1"/>
              <a:t>ω</a:t>
            </a:r>
            <a:r>
              <a:rPr lang="en-US" altLang="zh-TW" baseline="-25000" dirty="0" err="1"/>
              <a:t>0</a:t>
            </a:r>
            <a:r>
              <a:rPr lang="en-US" altLang="zh-TW" dirty="0"/>
              <a:t>) /</a:t>
            </a:r>
            <a:r>
              <a:rPr lang="en-US" altLang="zh-TW" i="1" dirty="0"/>
              <a:t>α</a:t>
            </a:r>
            <a:r>
              <a:rPr lang="zh-TW" altLang="en-US" dirty="0"/>
              <a:t>，代入 </a:t>
            </a:r>
            <a:r>
              <a:rPr lang="en-US" altLang="zh-TW" dirty="0"/>
              <a:t>11.8 </a:t>
            </a:r>
            <a:r>
              <a:rPr lang="zh-TW" altLang="en-US" dirty="0"/>
              <a:t>式，經過一番計算可得</a:t>
            </a:r>
            <a:endParaRPr lang="en-US" altLang="zh-TW" dirty="0"/>
          </a:p>
          <a:p>
            <a:endParaRPr lang="zh-TW" altLang="en-US" dirty="0"/>
          </a:p>
        </p:txBody>
      </p:sp>
      <p:sp>
        <p:nvSpPr>
          <p:cNvPr id="4" name="頁尾版面配置區 3">
            <a:extLst>
              <a:ext uri="{FF2B5EF4-FFF2-40B4-BE49-F238E27FC236}">
                <a16:creationId xmlns:a16="http://schemas.microsoft.com/office/drawing/2014/main" id="{DD05E851-3BC4-4A19-905D-4178D6355E5B}"/>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3D0AA394-DEC3-45B8-B5FA-8043DA297A69}"/>
              </a:ext>
            </a:extLst>
          </p:cNvPr>
          <p:cNvSpPr>
            <a:spLocks noGrp="1"/>
          </p:cNvSpPr>
          <p:nvPr>
            <p:ph type="sldNum" sz="quarter" idx="12"/>
          </p:nvPr>
        </p:nvSpPr>
        <p:spPr/>
        <p:txBody>
          <a:bodyPr/>
          <a:lstStyle/>
          <a:p>
            <a:fld id="{FFF700D2-071F-440E-A3FF-180D34BA4EC8}" type="slidenum">
              <a:rPr lang="en-GB" smtClean="0"/>
              <a:t>13</a:t>
            </a:fld>
            <a:endParaRPr lang="en-GB"/>
          </a:p>
        </p:txBody>
      </p:sp>
      <p:pic>
        <p:nvPicPr>
          <p:cNvPr id="6" name="圖片 5">
            <a:extLst>
              <a:ext uri="{FF2B5EF4-FFF2-40B4-BE49-F238E27FC236}">
                <a16:creationId xmlns:a16="http://schemas.microsoft.com/office/drawing/2014/main" id="{24BD1A12-193B-4A2E-8634-DC29C57C6BD1}"/>
              </a:ext>
            </a:extLst>
          </p:cNvPr>
          <p:cNvPicPr>
            <a:picLocks noChangeAspect="1"/>
          </p:cNvPicPr>
          <p:nvPr/>
        </p:nvPicPr>
        <p:blipFill>
          <a:blip r:embed="rId2"/>
          <a:stretch>
            <a:fillRect/>
          </a:stretch>
        </p:blipFill>
        <p:spPr>
          <a:xfrm>
            <a:off x="3468528" y="2060848"/>
            <a:ext cx="2206943" cy="773430"/>
          </a:xfrm>
          <a:prstGeom prst="rect">
            <a:avLst/>
          </a:prstGeom>
        </p:spPr>
      </p:pic>
      <p:pic>
        <p:nvPicPr>
          <p:cNvPr id="7" name="圖片 6">
            <a:extLst>
              <a:ext uri="{FF2B5EF4-FFF2-40B4-BE49-F238E27FC236}">
                <a16:creationId xmlns:a16="http://schemas.microsoft.com/office/drawing/2014/main" id="{2EA2768F-2A18-4B5B-94D6-3BA4B14890F2}"/>
              </a:ext>
            </a:extLst>
          </p:cNvPr>
          <p:cNvPicPr>
            <a:picLocks noChangeAspect="1"/>
          </p:cNvPicPr>
          <p:nvPr/>
        </p:nvPicPr>
        <p:blipFill>
          <a:blip r:embed="rId3"/>
          <a:stretch>
            <a:fillRect/>
          </a:stretch>
        </p:blipFill>
        <p:spPr>
          <a:xfrm>
            <a:off x="2555776" y="3429000"/>
            <a:ext cx="5927408" cy="720090"/>
          </a:xfrm>
          <a:prstGeom prst="rect">
            <a:avLst/>
          </a:prstGeom>
        </p:spPr>
      </p:pic>
      <p:pic>
        <p:nvPicPr>
          <p:cNvPr id="8" name="圖片 7">
            <a:extLst>
              <a:ext uri="{FF2B5EF4-FFF2-40B4-BE49-F238E27FC236}">
                <a16:creationId xmlns:a16="http://schemas.microsoft.com/office/drawing/2014/main" id="{7C5FEBBF-73C7-4586-A50E-18F061DA6B59}"/>
              </a:ext>
            </a:extLst>
          </p:cNvPr>
          <p:cNvPicPr>
            <a:picLocks noChangeAspect="1"/>
          </p:cNvPicPr>
          <p:nvPr/>
        </p:nvPicPr>
        <p:blipFill>
          <a:blip r:embed="rId4"/>
          <a:stretch>
            <a:fillRect/>
          </a:stretch>
        </p:blipFill>
        <p:spPr>
          <a:xfrm>
            <a:off x="2323984" y="5307205"/>
            <a:ext cx="6147435" cy="420053"/>
          </a:xfrm>
          <a:prstGeom prst="rect">
            <a:avLst/>
          </a:prstGeom>
        </p:spPr>
      </p:pic>
    </p:spTree>
    <p:extLst>
      <p:ext uri="{BB962C8B-B14F-4D97-AF65-F5344CB8AC3E}">
        <p14:creationId xmlns:p14="http://schemas.microsoft.com/office/powerpoint/2010/main" val="3525562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401FB2-E902-4CF3-B45B-1251B21E4981}"/>
              </a:ext>
            </a:extLst>
          </p:cNvPr>
          <p:cNvSpPr>
            <a:spLocks noGrp="1"/>
          </p:cNvSpPr>
          <p:nvPr>
            <p:ph type="title"/>
          </p:nvPr>
        </p:nvSpPr>
        <p:spPr/>
        <p:txBody>
          <a:bodyPr/>
          <a:lstStyle/>
          <a:p>
            <a:r>
              <a:rPr lang="en-US" altLang="zh-TW" dirty="0"/>
              <a:t>11.1</a:t>
            </a:r>
            <a:r>
              <a:rPr lang="zh-TW" altLang="en-US" dirty="0"/>
              <a:t> 轉動運動學</a:t>
            </a:r>
          </a:p>
        </p:txBody>
      </p:sp>
      <p:sp>
        <p:nvSpPr>
          <p:cNvPr id="3" name="內容版面配置區 2">
            <a:extLst>
              <a:ext uri="{FF2B5EF4-FFF2-40B4-BE49-F238E27FC236}">
                <a16:creationId xmlns:a16="http://schemas.microsoft.com/office/drawing/2014/main" id="{2611D5CA-B16E-43D2-8A28-61D282141FDD}"/>
              </a:ext>
            </a:extLst>
          </p:cNvPr>
          <p:cNvSpPr>
            <a:spLocks noGrp="1"/>
          </p:cNvSpPr>
          <p:nvPr>
            <p:ph idx="1"/>
          </p:nvPr>
        </p:nvSpPr>
        <p:spPr/>
        <p:txBody>
          <a:bodyPr/>
          <a:lstStyle/>
          <a:p>
            <a:r>
              <a:rPr lang="zh-TW" altLang="en-US" dirty="0"/>
              <a:t>這些等角加速度的</a:t>
            </a:r>
            <a:r>
              <a:rPr lang="zh-TW" altLang="en-US" b="1" dirty="0">
                <a:solidFill>
                  <a:srgbClr val="C00000"/>
                </a:solidFill>
              </a:rPr>
              <a:t>轉動運動方程式</a:t>
            </a:r>
            <a:r>
              <a:rPr lang="en-US" altLang="zh-TW" dirty="0"/>
              <a:t>(equations for rotational kinematics)</a:t>
            </a:r>
            <a:r>
              <a:rPr lang="zh-TW" altLang="en-US" dirty="0"/>
              <a:t>和直線運動的型式上完全相同。</a:t>
            </a:r>
            <a:endParaRPr lang="en-US" altLang="zh-TW" dirty="0"/>
          </a:p>
          <a:p>
            <a:r>
              <a:rPr lang="zh-TW" altLang="en-US" dirty="0"/>
              <a:t>兩組方程式均列在表 </a:t>
            </a:r>
            <a:r>
              <a:rPr lang="en-US" altLang="zh-TW" dirty="0"/>
              <a:t>11.1</a:t>
            </a:r>
            <a:r>
              <a:rPr lang="zh-TW" altLang="en-US" dirty="0"/>
              <a:t>，可看出其間各項的概念相似處</a:t>
            </a:r>
          </a:p>
          <a:p>
            <a:endParaRPr lang="zh-TW" altLang="en-US" dirty="0"/>
          </a:p>
        </p:txBody>
      </p:sp>
      <p:sp>
        <p:nvSpPr>
          <p:cNvPr id="4" name="頁尾版面配置區 3">
            <a:extLst>
              <a:ext uri="{FF2B5EF4-FFF2-40B4-BE49-F238E27FC236}">
                <a16:creationId xmlns:a16="http://schemas.microsoft.com/office/drawing/2014/main" id="{1832B138-7D04-4D88-AF53-C06F9E26C9AE}"/>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5260B71F-258C-4921-8162-7511B5C425E8}"/>
              </a:ext>
            </a:extLst>
          </p:cNvPr>
          <p:cNvSpPr>
            <a:spLocks noGrp="1"/>
          </p:cNvSpPr>
          <p:nvPr>
            <p:ph type="sldNum" sz="quarter" idx="12"/>
          </p:nvPr>
        </p:nvSpPr>
        <p:spPr/>
        <p:txBody>
          <a:bodyPr/>
          <a:lstStyle/>
          <a:p>
            <a:fld id="{FFF700D2-071F-440E-A3FF-180D34BA4EC8}" type="slidenum">
              <a:rPr lang="en-GB" smtClean="0"/>
              <a:t>14</a:t>
            </a:fld>
            <a:endParaRPr lang="en-GB"/>
          </a:p>
        </p:txBody>
      </p:sp>
      <p:pic>
        <p:nvPicPr>
          <p:cNvPr id="6" name="圖片 5">
            <a:extLst>
              <a:ext uri="{FF2B5EF4-FFF2-40B4-BE49-F238E27FC236}">
                <a16:creationId xmlns:a16="http://schemas.microsoft.com/office/drawing/2014/main" id="{BB4A6508-94F3-483E-9D89-41AB93D80F66}"/>
              </a:ext>
            </a:extLst>
          </p:cNvPr>
          <p:cNvPicPr>
            <a:picLocks noChangeAspect="1"/>
          </p:cNvPicPr>
          <p:nvPr/>
        </p:nvPicPr>
        <p:blipFill>
          <a:blip r:embed="rId2"/>
          <a:stretch>
            <a:fillRect/>
          </a:stretch>
        </p:blipFill>
        <p:spPr>
          <a:xfrm>
            <a:off x="2579370" y="3848559"/>
            <a:ext cx="5040630" cy="2393633"/>
          </a:xfrm>
          <a:prstGeom prst="rect">
            <a:avLst/>
          </a:prstGeom>
        </p:spPr>
      </p:pic>
    </p:spTree>
    <p:extLst>
      <p:ext uri="{BB962C8B-B14F-4D97-AF65-F5344CB8AC3E}">
        <p14:creationId xmlns:p14="http://schemas.microsoft.com/office/powerpoint/2010/main" val="785476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948A0-392B-4B64-9503-25BF4003AE41}"/>
              </a:ext>
            </a:extLst>
          </p:cNvPr>
          <p:cNvSpPr>
            <a:spLocks noGrp="1"/>
          </p:cNvSpPr>
          <p:nvPr>
            <p:ph type="title"/>
          </p:nvPr>
        </p:nvSpPr>
        <p:spPr/>
        <p:txBody>
          <a:bodyPr/>
          <a:lstStyle/>
          <a:p>
            <a:r>
              <a:rPr lang="en-US" altLang="zh-TW" dirty="0"/>
              <a:t>11.1</a:t>
            </a:r>
            <a:r>
              <a:rPr lang="zh-TW" altLang="en-US" dirty="0"/>
              <a:t> 轉動運動學</a:t>
            </a:r>
          </a:p>
        </p:txBody>
      </p:sp>
      <p:sp>
        <p:nvSpPr>
          <p:cNvPr id="3" name="內容版面配置區 2">
            <a:extLst>
              <a:ext uri="{FF2B5EF4-FFF2-40B4-BE49-F238E27FC236}">
                <a16:creationId xmlns:a16="http://schemas.microsoft.com/office/drawing/2014/main" id="{929B4B71-EE39-4B22-BE7A-238AED9F0868}"/>
              </a:ext>
            </a:extLst>
          </p:cNvPr>
          <p:cNvSpPr>
            <a:spLocks noGrp="1"/>
          </p:cNvSpPr>
          <p:nvPr>
            <p:ph idx="1"/>
          </p:nvPr>
        </p:nvSpPr>
        <p:spPr/>
        <p:txBody>
          <a:bodyPr/>
          <a:lstStyle/>
          <a:p>
            <a:r>
              <a:rPr lang="zh-TW" altLang="en-US" dirty="0"/>
              <a:t>在一圓上以速率</a:t>
            </a:r>
            <a:r>
              <a:rPr lang="zh-TW" altLang="en-US" i="1" dirty="0"/>
              <a:t> </a:t>
            </a:r>
            <a:r>
              <a:rPr lang="en-US" altLang="zh-TW" i="1" dirty="0"/>
              <a:t>υ </a:t>
            </a:r>
            <a:r>
              <a:rPr lang="zh-TW" altLang="en-US" dirty="0"/>
              <a:t>運動的質點受向心力加速度 </a:t>
            </a:r>
            <a:r>
              <a:rPr lang="en-US" altLang="zh-TW" i="1" dirty="0" err="1"/>
              <a:t>a</a:t>
            </a:r>
            <a:r>
              <a:rPr lang="en-US" altLang="zh-TW" i="1" baseline="-25000" dirty="0" err="1"/>
              <a:t>r</a:t>
            </a:r>
            <a:r>
              <a:rPr lang="en-US" altLang="zh-TW" dirty="0"/>
              <a:t> </a:t>
            </a:r>
            <a:r>
              <a:rPr lang="zh-TW" altLang="en-US" dirty="0"/>
              <a:t>＝ </a:t>
            </a:r>
            <a:r>
              <a:rPr lang="en-US" altLang="zh-TW" i="1" dirty="0" err="1"/>
              <a:t>υ</a:t>
            </a:r>
            <a:r>
              <a:rPr lang="en-US" altLang="zh-TW" i="1" baseline="30000" dirty="0" err="1"/>
              <a:t>2</a:t>
            </a:r>
            <a:r>
              <a:rPr lang="en-US" altLang="zh-TW" dirty="0"/>
              <a:t>/</a:t>
            </a:r>
            <a:r>
              <a:rPr lang="en-US" altLang="zh-TW" i="1" dirty="0"/>
              <a:t>r</a:t>
            </a:r>
            <a:r>
              <a:rPr lang="zh-TW" altLang="en-US" dirty="0"/>
              <a:t>。以 </a:t>
            </a:r>
            <a:r>
              <a:rPr lang="en-US" altLang="zh-TW" i="1" dirty="0"/>
              <a:t>ω</a:t>
            </a:r>
            <a:r>
              <a:rPr lang="en-US" altLang="zh-TW" dirty="0"/>
              <a:t> </a:t>
            </a:r>
            <a:r>
              <a:rPr lang="zh-TW" altLang="en-US" dirty="0"/>
              <a:t>表示則為</a:t>
            </a:r>
            <a:r>
              <a:rPr lang="en-US" altLang="zh-TW" dirty="0"/>
              <a:t>(</a:t>
            </a:r>
            <a:r>
              <a:rPr lang="zh-TW" altLang="en-US" dirty="0"/>
              <a:t>參見 </a:t>
            </a:r>
            <a:r>
              <a:rPr lang="en-US" altLang="zh-TW" dirty="0"/>
              <a:t>11.5 </a:t>
            </a:r>
            <a:r>
              <a:rPr lang="zh-TW" altLang="en-US" dirty="0"/>
              <a:t>式</a:t>
            </a:r>
            <a:r>
              <a:rPr lang="en-US" altLang="zh-TW" dirty="0"/>
              <a:t>)</a:t>
            </a:r>
            <a:r>
              <a:rPr lang="zh-TW" altLang="en-US" dirty="0"/>
              <a:t>：</a:t>
            </a:r>
            <a:endParaRPr lang="en-US" altLang="zh-TW" dirty="0"/>
          </a:p>
          <a:p>
            <a:endParaRPr lang="en-US" altLang="zh-TW" dirty="0"/>
          </a:p>
          <a:p>
            <a:r>
              <a:rPr lang="zh-TW" altLang="en-US" dirty="0"/>
              <a:t>若有角加速度，則一質點的線速率 </a:t>
            </a:r>
            <a:r>
              <a:rPr lang="en-US" altLang="zh-TW" i="1" dirty="0"/>
              <a:t>υ</a:t>
            </a:r>
            <a:r>
              <a:rPr lang="en-US" altLang="zh-TW" dirty="0"/>
              <a:t> </a:t>
            </a:r>
            <a:r>
              <a:rPr lang="zh-TW" altLang="en-US" dirty="0"/>
              <a:t>也會改變。我們可對 </a:t>
            </a:r>
            <a:r>
              <a:rPr lang="en-US" altLang="zh-TW" dirty="0"/>
              <a:t>11.5 </a:t>
            </a:r>
            <a:r>
              <a:rPr lang="zh-TW" altLang="en-US" dirty="0"/>
              <a:t>式對時間微分而得切線加速度</a:t>
            </a:r>
            <a:r>
              <a:rPr lang="en-US" altLang="zh-TW" i="1" dirty="0"/>
              <a:t>a</a:t>
            </a:r>
            <a:r>
              <a:rPr lang="en-US" altLang="zh-TW" i="1" baseline="-25000" dirty="0"/>
              <a:t>t</a:t>
            </a:r>
            <a:r>
              <a:rPr lang="zh-TW" altLang="en-US" dirty="0"/>
              <a:t> </a:t>
            </a:r>
            <a:r>
              <a:rPr lang="en-US" altLang="zh-TW" dirty="0"/>
              <a:t>=</a:t>
            </a:r>
            <a:r>
              <a:rPr lang="zh-TW" altLang="en-US" dirty="0"/>
              <a:t>  </a:t>
            </a:r>
            <a:r>
              <a:rPr lang="en-US" altLang="zh-TW" i="1" dirty="0" err="1"/>
              <a:t>dυ</a:t>
            </a:r>
            <a:r>
              <a:rPr lang="en-US" altLang="zh-TW" i="1" dirty="0"/>
              <a:t>/dt</a:t>
            </a:r>
            <a:r>
              <a:rPr lang="zh-TW" altLang="en-US" dirty="0"/>
              <a:t>：</a:t>
            </a:r>
            <a:endParaRPr lang="en-US" altLang="zh-TW" dirty="0"/>
          </a:p>
          <a:p>
            <a:endParaRPr lang="zh-TW" altLang="en-US" dirty="0"/>
          </a:p>
          <a:p>
            <a:r>
              <a:rPr lang="zh-TW" altLang="en-US" dirty="0"/>
              <a:t>如圖 </a:t>
            </a:r>
            <a:r>
              <a:rPr lang="en-US" altLang="zh-TW" dirty="0"/>
              <a:t>11.4 </a:t>
            </a:r>
            <a:r>
              <a:rPr lang="zh-TW" altLang="en-US" dirty="0"/>
              <a:t>示，故線加速度大小為 </a:t>
            </a:r>
          </a:p>
        </p:txBody>
      </p:sp>
      <p:sp>
        <p:nvSpPr>
          <p:cNvPr id="4" name="頁尾版面配置區 3">
            <a:extLst>
              <a:ext uri="{FF2B5EF4-FFF2-40B4-BE49-F238E27FC236}">
                <a16:creationId xmlns:a16="http://schemas.microsoft.com/office/drawing/2014/main" id="{0382377C-06ED-49CF-8876-AF8D0FF5F6CC}"/>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2BB5760D-8E8C-4D0B-8987-26DA68FDA74F}"/>
              </a:ext>
            </a:extLst>
          </p:cNvPr>
          <p:cNvSpPr>
            <a:spLocks noGrp="1"/>
          </p:cNvSpPr>
          <p:nvPr>
            <p:ph type="sldNum" sz="quarter" idx="12"/>
          </p:nvPr>
        </p:nvSpPr>
        <p:spPr/>
        <p:txBody>
          <a:bodyPr/>
          <a:lstStyle/>
          <a:p>
            <a:fld id="{FFF700D2-071F-440E-A3FF-180D34BA4EC8}" type="slidenum">
              <a:rPr lang="en-GB" smtClean="0"/>
              <a:t>15</a:t>
            </a:fld>
            <a:endParaRPr lang="en-GB"/>
          </a:p>
        </p:txBody>
      </p:sp>
      <p:pic>
        <p:nvPicPr>
          <p:cNvPr id="6" name="圖片 5">
            <a:extLst>
              <a:ext uri="{FF2B5EF4-FFF2-40B4-BE49-F238E27FC236}">
                <a16:creationId xmlns:a16="http://schemas.microsoft.com/office/drawing/2014/main" id="{F3AD5113-1B53-41AB-9953-725B33170838}"/>
              </a:ext>
            </a:extLst>
          </p:cNvPr>
          <p:cNvPicPr>
            <a:picLocks noChangeAspect="1"/>
          </p:cNvPicPr>
          <p:nvPr/>
        </p:nvPicPr>
        <p:blipFill>
          <a:blip r:embed="rId2"/>
          <a:stretch>
            <a:fillRect/>
          </a:stretch>
        </p:blipFill>
        <p:spPr>
          <a:xfrm>
            <a:off x="2896085" y="2276872"/>
            <a:ext cx="5767388" cy="760095"/>
          </a:xfrm>
          <a:prstGeom prst="rect">
            <a:avLst/>
          </a:prstGeom>
        </p:spPr>
      </p:pic>
      <p:pic>
        <p:nvPicPr>
          <p:cNvPr id="7" name="圖片 6">
            <a:extLst>
              <a:ext uri="{FF2B5EF4-FFF2-40B4-BE49-F238E27FC236}">
                <a16:creationId xmlns:a16="http://schemas.microsoft.com/office/drawing/2014/main" id="{84363168-3683-4375-848D-AA613DF484BD}"/>
              </a:ext>
            </a:extLst>
          </p:cNvPr>
          <p:cNvPicPr>
            <a:picLocks noChangeAspect="1"/>
          </p:cNvPicPr>
          <p:nvPr/>
        </p:nvPicPr>
        <p:blipFill>
          <a:blip r:embed="rId3"/>
          <a:stretch>
            <a:fillRect/>
          </a:stretch>
        </p:blipFill>
        <p:spPr>
          <a:xfrm>
            <a:off x="2969428" y="4365104"/>
            <a:ext cx="5694045" cy="440055"/>
          </a:xfrm>
          <a:prstGeom prst="rect">
            <a:avLst/>
          </a:prstGeom>
        </p:spPr>
      </p:pic>
      <p:pic>
        <p:nvPicPr>
          <p:cNvPr id="8" name="圖片 7">
            <a:extLst>
              <a:ext uri="{FF2B5EF4-FFF2-40B4-BE49-F238E27FC236}">
                <a16:creationId xmlns:a16="http://schemas.microsoft.com/office/drawing/2014/main" id="{35D6D173-7CE6-4978-9127-74BDCD44B11E}"/>
              </a:ext>
            </a:extLst>
          </p:cNvPr>
          <p:cNvPicPr>
            <a:picLocks noChangeAspect="1"/>
          </p:cNvPicPr>
          <p:nvPr/>
        </p:nvPicPr>
        <p:blipFill>
          <a:blip r:embed="rId4"/>
          <a:stretch>
            <a:fillRect/>
          </a:stretch>
        </p:blipFill>
        <p:spPr>
          <a:xfrm>
            <a:off x="3124200" y="5661248"/>
            <a:ext cx="1633538" cy="613410"/>
          </a:xfrm>
          <a:prstGeom prst="rect">
            <a:avLst/>
          </a:prstGeom>
        </p:spPr>
      </p:pic>
    </p:spTree>
    <p:extLst>
      <p:ext uri="{BB962C8B-B14F-4D97-AF65-F5344CB8AC3E}">
        <p14:creationId xmlns:p14="http://schemas.microsoft.com/office/powerpoint/2010/main" val="2264735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C6EEAE-C5A8-47CF-9101-AC408FCB253D}"/>
              </a:ext>
            </a:extLst>
          </p:cNvPr>
          <p:cNvSpPr>
            <a:spLocks noGrp="1"/>
          </p:cNvSpPr>
          <p:nvPr>
            <p:ph type="title"/>
          </p:nvPr>
        </p:nvSpPr>
        <p:spPr/>
        <p:txBody>
          <a:bodyPr/>
          <a:lstStyle/>
          <a:p>
            <a:r>
              <a:rPr lang="en-US" altLang="zh-TW" dirty="0"/>
              <a:t>11.1</a:t>
            </a:r>
            <a:r>
              <a:rPr lang="zh-TW" altLang="en-US" dirty="0"/>
              <a:t> 轉動運動學</a:t>
            </a:r>
          </a:p>
        </p:txBody>
      </p:sp>
      <p:pic>
        <p:nvPicPr>
          <p:cNvPr id="6" name="內容版面配置區 5">
            <a:extLst>
              <a:ext uri="{FF2B5EF4-FFF2-40B4-BE49-F238E27FC236}">
                <a16:creationId xmlns:a16="http://schemas.microsoft.com/office/drawing/2014/main" id="{1D4BFDC6-5A38-45F0-834E-544DF5260050}"/>
              </a:ext>
            </a:extLst>
          </p:cNvPr>
          <p:cNvPicPr>
            <a:picLocks noGrp="1" noChangeAspect="1"/>
          </p:cNvPicPr>
          <p:nvPr>
            <p:ph idx="1"/>
          </p:nvPr>
        </p:nvPicPr>
        <p:blipFill>
          <a:blip r:embed="rId2"/>
          <a:stretch>
            <a:fillRect/>
          </a:stretch>
        </p:blipFill>
        <p:spPr>
          <a:xfrm>
            <a:off x="2898457" y="1985468"/>
            <a:ext cx="3347085" cy="3600450"/>
          </a:xfrm>
          <a:prstGeom prst="rect">
            <a:avLst/>
          </a:prstGeom>
        </p:spPr>
      </p:pic>
      <p:sp>
        <p:nvSpPr>
          <p:cNvPr id="4" name="頁尾版面配置區 3">
            <a:extLst>
              <a:ext uri="{FF2B5EF4-FFF2-40B4-BE49-F238E27FC236}">
                <a16:creationId xmlns:a16="http://schemas.microsoft.com/office/drawing/2014/main" id="{702E89B1-922D-43FB-A300-1E4A7BAC31F3}"/>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628CB9FA-153D-4B73-952C-4F1CA17FF9B9}"/>
              </a:ext>
            </a:extLst>
          </p:cNvPr>
          <p:cNvSpPr>
            <a:spLocks noGrp="1"/>
          </p:cNvSpPr>
          <p:nvPr>
            <p:ph type="sldNum" sz="quarter" idx="12"/>
          </p:nvPr>
        </p:nvSpPr>
        <p:spPr/>
        <p:txBody>
          <a:bodyPr/>
          <a:lstStyle/>
          <a:p>
            <a:fld id="{FFF700D2-071F-440E-A3FF-180D34BA4EC8}" type="slidenum">
              <a:rPr lang="en-GB" smtClean="0"/>
              <a:t>16</a:t>
            </a:fld>
            <a:endParaRPr lang="en-GB"/>
          </a:p>
        </p:txBody>
      </p:sp>
    </p:spTree>
    <p:extLst>
      <p:ext uri="{BB962C8B-B14F-4D97-AF65-F5344CB8AC3E}">
        <p14:creationId xmlns:p14="http://schemas.microsoft.com/office/powerpoint/2010/main" val="351738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C85299-CCD8-4D01-8CE3-CC3FA6DA0D46}"/>
              </a:ext>
            </a:extLst>
          </p:cNvPr>
          <p:cNvSpPr>
            <a:spLocks noGrp="1"/>
          </p:cNvSpPr>
          <p:nvPr>
            <p:ph type="title"/>
          </p:nvPr>
        </p:nvSpPr>
        <p:spPr/>
        <p:txBody>
          <a:bodyPr/>
          <a:lstStyle/>
          <a:p>
            <a:r>
              <a:rPr lang="en-US" altLang="zh-TW" dirty="0"/>
              <a:t>11.1</a:t>
            </a:r>
            <a:r>
              <a:rPr lang="zh-TW" altLang="en-US" dirty="0"/>
              <a:t> 轉動運動學</a:t>
            </a:r>
          </a:p>
        </p:txBody>
      </p:sp>
      <p:sp>
        <p:nvSpPr>
          <p:cNvPr id="3" name="內容版面配置區 2">
            <a:extLst>
              <a:ext uri="{FF2B5EF4-FFF2-40B4-BE49-F238E27FC236}">
                <a16:creationId xmlns:a16="http://schemas.microsoft.com/office/drawing/2014/main" id="{E17727BE-B4B6-4A76-AD01-2D7F3AEE24C9}"/>
              </a:ext>
            </a:extLst>
          </p:cNvPr>
          <p:cNvSpPr>
            <a:spLocks noGrp="1"/>
          </p:cNvSpPr>
          <p:nvPr>
            <p:ph idx="1"/>
          </p:nvPr>
        </p:nvSpPr>
        <p:spPr/>
        <p:txBody>
          <a:bodyPr/>
          <a:lstStyle/>
          <a:p>
            <a:pPr>
              <a:buNone/>
            </a:pPr>
            <a:r>
              <a:rPr lang="zh-TW" altLang="en-US" sz="3200" b="1" dirty="0">
                <a:solidFill>
                  <a:schemeClr val="accent6"/>
                </a:solidFill>
              </a:rPr>
              <a:t>滾動</a:t>
            </a:r>
            <a:r>
              <a:rPr lang="en-US" altLang="zh-TW" sz="3200" b="1" dirty="0">
                <a:solidFill>
                  <a:schemeClr val="accent6"/>
                </a:solidFill>
              </a:rPr>
              <a:t>(Rolling)</a:t>
            </a:r>
          </a:p>
          <a:p>
            <a:r>
              <a:rPr lang="zh-TW" altLang="en-US" dirty="0"/>
              <a:t>一種常見的轉動運動為球或輪子在一平面上滾動。圖 </a:t>
            </a:r>
            <a:r>
              <a:rPr lang="en-US" altLang="zh-TW" dirty="0"/>
              <a:t>11.5 </a:t>
            </a:r>
            <a:r>
              <a:rPr lang="zh-TW" altLang="en-US" dirty="0"/>
              <a:t>中，一半徑為 </a:t>
            </a:r>
            <a:r>
              <a:rPr lang="en-US" altLang="zh-TW" i="1" dirty="0"/>
              <a:t>R </a:t>
            </a:r>
            <a:r>
              <a:rPr lang="zh-TW" altLang="en-US" dirty="0"/>
              <a:t>的輪子只有滾動沒有滑動，我們簡稱它只滾不滑。當它輪邊轉了一圈時，它前進了一個圓周長，且費時一個週期 </a:t>
            </a:r>
            <a:r>
              <a:rPr lang="en-US" altLang="zh-TW" i="1" dirty="0"/>
              <a:t>T</a:t>
            </a:r>
            <a:r>
              <a:rPr lang="zh-TW" altLang="en-US" dirty="0"/>
              <a:t>。</a:t>
            </a:r>
          </a:p>
          <a:p>
            <a:endParaRPr lang="zh-TW" altLang="en-US" dirty="0"/>
          </a:p>
        </p:txBody>
      </p:sp>
      <p:sp>
        <p:nvSpPr>
          <p:cNvPr id="4" name="頁尾版面配置區 3">
            <a:extLst>
              <a:ext uri="{FF2B5EF4-FFF2-40B4-BE49-F238E27FC236}">
                <a16:creationId xmlns:a16="http://schemas.microsoft.com/office/drawing/2014/main" id="{56872E91-0C36-4EE2-B31D-80ACB47D05C8}"/>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162DAE60-4BF9-4C43-9C9A-A3A9EB567D8C}"/>
              </a:ext>
            </a:extLst>
          </p:cNvPr>
          <p:cNvSpPr>
            <a:spLocks noGrp="1"/>
          </p:cNvSpPr>
          <p:nvPr>
            <p:ph type="sldNum" sz="quarter" idx="12"/>
          </p:nvPr>
        </p:nvSpPr>
        <p:spPr/>
        <p:txBody>
          <a:bodyPr/>
          <a:lstStyle/>
          <a:p>
            <a:fld id="{FFF700D2-071F-440E-A3FF-180D34BA4EC8}" type="slidenum">
              <a:rPr lang="en-GB" smtClean="0"/>
              <a:t>17</a:t>
            </a:fld>
            <a:endParaRPr lang="en-GB"/>
          </a:p>
        </p:txBody>
      </p:sp>
      <p:pic>
        <p:nvPicPr>
          <p:cNvPr id="7" name="圖片 6">
            <a:extLst>
              <a:ext uri="{FF2B5EF4-FFF2-40B4-BE49-F238E27FC236}">
                <a16:creationId xmlns:a16="http://schemas.microsoft.com/office/drawing/2014/main" id="{3DA8CEEC-CD1C-4A13-B96F-BAC9463D8174}"/>
              </a:ext>
            </a:extLst>
          </p:cNvPr>
          <p:cNvPicPr>
            <a:picLocks noChangeAspect="1"/>
          </p:cNvPicPr>
          <p:nvPr/>
        </p:nvPicPr>
        <p:blipFill>
          <a:blip r:embed="rId2"/>
          <a:stretch>
            <a:fillRect/>
          </a:stretch>
        </p:blipFill>
        <p:spPr>
          <a:xfrm>
            <a:off x="4266723" y="4005064"/>
            <a:ext cx="4113847" cy="2273618"/>
          </a:xfrm>
          <a:prstGeom prst="rect">
            <a:avLst/>
          </a:prstGeom>
        </p:spPr>
      </p:pic>
      <p:pic>
        <p:nvPicPr>
          <p:cNvPr id="8" name="圖片 7">
            <a:extLst>
              <a:ext uri="{FF2B5EF4-FFF2-40B4-BE49-F238E27FC236}">
                <a16:creationId xmlns:a16="http://schemas.microsoft.com/office/drawing/2014/main" id="{710C43D1-4BD9-4D62-82B5-68EA9481CB72}"/>
              </a:ext>
            </a:extLst>
          </p:cNvPr>
          <p:cNvPicPr>
            <a:picLocks noChangeAspect="1"/>
          </p:cNvPicPr>
          <p:nvPr/>
        </p:nvPicPr>
        <p:blipFill>
          <a:blip r:embed="rId3"/>
          <a:stretch>
            <a:fillRect/>
          </a:stretch>
        </p:blipFill>
        <p:spPr>
          <a:xfrm>
            <a:off x="620553" y="5678607"/>
            <a:ext cx="3646170" cy="600075"/>
          </a:xfrm>
          <a:prstGeom prst="rect">
            <a:avLst/>
          </a:prstGeom>
        </p:spPr>
      </p:pic>
    </p:spTree>
    <p:extLst>
      <p:ext uri="{BB962C8B-B14F-4D97-AF65-F5344CB8AC3E}">
        <p14:creationId xmlns:p14="http://schemas.microsoft.com/office/powerpoint/2010/main" val="411373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314C89-1A5E-4E2D-9430-F3FE9088EFF0}"/>
              </a:ext>
            </a:extLst>
          </p:cNvPr>
          <p:cNvSpPr>
            <a:spLocks noGrp="1"/>
          </p:cNvSpPr>
          <p:nvPr>
            <p:ph type="title"/>
          </p:nvPr>
        </p:nvSpPr>
        <p:spPr/>
        <p:txBody>
          <a:bodyPr/>
          <a:lstStyle/>
          <a:p>
            <a:r>
              <a:rPr lang="en-US" altLang="zh-TW" dirty="0"/>
              <a:t>11.1</a:t>
            </a:r>
            <a:r>
              <a:rPr lang="zh-TW" altLang="en-US" dirty="0"/>
              <a:t> 轉動運動學</a:t>
            </a:r>
          </a:p>
        </p:txBody>
      </p:sp>
      <p:sp>
        <p:nvSpPr>
          <p:cNvPr id="3" name="內容版面配置區 2">
            <a:extLst>
              <a:ext uri="{FF2B5EF4-FFF2-40B4-BE49-F238E27FC236}">
                <a16:creationId xmlns:a16="http://schemas.microsoft.com/office/drawing/2014/main" id="{3988FE1D-9363-49B6-8E20-014C0B55B2A5}"/>
              </a:ext>
            </a:extLst>
          </p:cNvPr>
          <p:cNvSpPr>
            <a:spLocks noGrp="1"/>
          </p:cNvSpPr>
          <p:nvPr>
            <p:ph idx="1"/>
          </p:nvPr>
        </p:nvSpPr>
        <p:spPr/>
        <p:txBody>
          <a:bodyPr/>
          <a:lstStyle/>
          <a:p>
            <a:r>
              <a:rPr lang="zh-TW" altLang="en-US" dirty="0"/>
              <a:t>故其中心速率為 </a:t>
            </a:r>
            <a:r>
              <a:rPr lang="en-US" altLang="zh-TW" i="1" dirty="0" err="1"/>
              <a:t>υ</a:t>
            </a:r>
            <a:r>
              <a:rPr lang="en-US" altLang="zh-TW" i="1" baseline="-25000" dirty="0" err="1"/>
              <a:t>c</a:t>
            </a:r>
            <a:r>
              <a:rPr lang="en-US" altLang="zh-TW" i="1" dirty="0"/>
              <a:t> </a:t>
            </a:r>
            <a:r>
              <a:rPr lang="zh-TW" altLang="en-US" dirty="0"/>
              <a:t>＝ </a:t>
            </a:r>
            <a:r>
              <a:rPr lang="en-US" altLang="zh-TW" dirty="0"/>
              <a:t>(2</a:t>
            </a:r>
            <a:r>
              <a:rPr lang="en-US" altLang="zh-TW" i="1" dirty="0"/>
              <a:t>πR</a:t>
            </a:r>
            <a:r>
              <a:rPr lang="en-US" altLang="zh-TW" dirty="0"/>
              <a:t>)/</a:t>
            </a:r>
            <a:r>
              <a:rPr lang="en-US" altLang="zh-TW" i="1" dirty="0"/>
              <a:t>T</a:t>
            </a:r>
            <a:r>
              <a:rPr lang="zh-TW" altLang="en-US" dirty="0"/>
              <a:t> </a:t>
            </a:r>
            <a:r>
              <a:rPr lang="en-US" altLang="zh-TW" dirty="0"/>
              <a:t>=</a:t>
            </a:r>
            <a:r>
              <a:rPr lang="zh-TW" altLang="en-US" dirty="0"/>
              <a:t> </a:t>
            </a:r>
            <a:r>
              <a:rPr lang="en-US" altLang="zh-TW" i="1" dirty="0" err="1"/>
              <a:t>ωR</a:t>
            </a:r>
            <a:r>
              <a:rPr lang="en-US" altLang="zh-TW" dirty="0"/>
              <a:t> </a:t>
            </a:r>
            <a:r>
              <a:rPr lang="zh-TW" altLang="en-US" dirty="0"/>
              <a:t>，其中 </a:t>
            </a:r>
            <a:r>
              <a:rPr lang="en-US" altLang="zh-TW" i="1" dirty="0"/>
              <a:t>ω</a:t>
            </a:r>
            <a:r>
              <a:rPr lang="en-US" altLang="zh-TW" dirty="0"/>
              <a:t> </a:t>
            </a:r>
            <a:r>
              <a:rPr lang="zh-TW" altLang="en-US" dirty="0"/>
              <a:t>為輪的角速度。由 </a:t>
            </a:r>
            <a:r>
              <a:rPr lang="en-US" altLang="zh-TW" dirty="0"/>
              <a:t>11.5 </a:t>
            </a:r>
            <a:r>
              <a:rPr lang="zh-TW" altLang="en-US" dirty="0"/>
              <a:t>式可知這等於在輪邊的點相對於中心的切線速率：</a:t>
            </a:r>
          </a:p>
          <a:p>
            <a:endParaRPr lang="zh-TW" altLang="en-US" dirty="0"/>
          </a:p>
        </p:txBody>
      </p:sp>
      <p:sp>
        <p:nvSpPr>
          <p:cNvPr id="4" name="頁尾版面配置區 3">
            <a:extLst>
              <a:ext uri="{FF2B5EF4-FFF2-40B4-BE49-F238E27FC236}">
                <a16:creationId xmlns:a16="http://schemas.microsoft.com/office/drawing/2014/main" id="{40BFE573-0117-4F03-97A4-5EE9190036E0}"/>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77AFB163-42C0-4F0E-8527-FA2829E33AD5}"/>
              </a:ext>
            </a:extLst>
          </p:cNvPr>
          <p:cNvSpPr>
            <a:spLocks noGrp="1"/>
          </p:cNvSpPr>
          <p:nvPr>
            <p:ph type="sldNum" sz="quarter" idx="12"/>
          </p:nvPr>
        </p:nvSpPr>
        <p:spPr/>
        <p:txBody>
          <a:bodyPr/>
          <a:lstStyle/>
          <a:p>
            <a:fld id="{FFF700D2-071F-440E-A3FF-180D34BA4EC8}" type="slidenum">
              <a:rPr lang="en-GB" smtClean="0"/>
              <a:t>18</a:t>
            </a:fld>
            <a:endParaRPr lang="en-GB"/>
          </a:p>
        </p:txBody>
      </p:sp>
      <p:pic>
        <p:nvPicPr>
          <p:cNvPr id="7" name="圖片 6">
            <a:extLst>
              <a:ext uri="{FF2B5EF4-FFF2-40B4-BE49-F238E27FC236}">
                <a16:creationId xmlns:a16="http://schemas.microsoft.com/office/drawing/2014/main" id="{D0589A9C-7620-4CE3-BD5C-A2C7362E9E77}"/>
              </a:ext>
            </a:extLst>
          </p:cNvPr>
          <p:cNvPicPr>
            <a:picLocks noChangeAspect="1"/>
          </p:cNvPicPr>
          <p:nvPr/>
        </p:nvPicPr>
        <p:blipFill>
          <a:blip r:embed="rId2"/>
          <a:stretch>
            <a:fillRect/>
          </a:stretch>
        </p:blipFill>
        <p:spPr>
          <a:xfrm>
            <a:off x="2987824" y="2780928"/>
            <a:ext cx="5500688" cy="413385"/>
          </a:xfrm>
          <a:prstGeom prst="rect">
            <a:avLst/>
          </a:prstGeom>
        </p:spPr>
      </p:pic>
      <p:pic>
        <p:nvPicPr>
          <p:cNvPr id="8" name="圖片 7">
            <a:extLst>
              <a:ext uri="{FF2B5EF4-FFF2-40B4-BE49-F238E27FC236}">
                <a16:creationId xmlns:a16="http://schemas.microsoft.com/office/drawing/2014/main" id="{AC8FB173-5258-4BCF-B4FA-09291BCD2E69}"/>
              </a:ext>
            </a:extLst>
          </p:cNvPr>
          <p:cNvPicPr>
            <a:picLocks noChangeAspect="1"/>
          </p:cNvPicPr>
          <p:nvPr/>
        </p:nvPicPr>
        <p:blipFill>
          <a:blip r:embed="rId3"/>
          <a:stretch>
            <a:fillRect/>
          </a:stretch>
        </p:blipFill>
        <p:spPr>
          <a:xfrm>
            <a:off x="4243107" y="3437737"/>
            <a:ext cx="4060507" cy="2687003"/>
          </a:xfrm>
          <a:prstGeom prst="rect">
            <a:avLst/>
          </a:prstGeom>
        </p:spPr>
      </p:pic>
      <p:pic>
        <p:nvPicPr>
          <p:cNvPr id="9" name="圖片 8">
            <a:extLst>
              <a:ext uri="{FF2B5EF4-FFF2-40B4-BE49-F238E27FC236}">
                <a16:creationId xmlns:a16="http://schemas.microsoft.com/office/drawing/2014/main" id="{A39362AE-3140-42A9-8430-3D8D03FEC2B2}"/>
              </a:ext>
            </a:extLst>
          </p:cNvPr>
          <p:cNvPicPr>
            <a:picLocks noChangeAspect="1"/>
          </p:cNvPicPr>
          <p:nvPr/>
        </p:nvPicPr>
        <p:blipFill>
          <a:blip r:embed="rId4"/>
          <a:stretch>
            <a:fillRect/>
          </a:stretch>
        </p:blipFill>
        <p:spPr>
          <a:xfrm>
            <a:off x="492494" y="5283536"/>
            <a:ext cx="3554730" cy="874395"/>
          </a:xfrm>
          <a:prstGeom prst="rect">
            <a:avLst/>
          </a:prstGeom>
        </p:spPr>
      </p:pic>
    </p:spTree>
    <p:extLst>
      <p:ext uri="{BB962C8B-B14F-4D97-AF65-F5344CB8AC3E}">
        <p14:creationId xmlns:p14="http://schemas.microsoft.com/office/powerpoint/2010/main" val="3726746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516071-FAA4-4C51-92B1-73AAA1F3ECB4}"/>
              </a:ext>
            </a:extLst>
          </p:cNvPr>
          <p:cNvSpPr>
            <a:spLocks noGrp="1"/>
          </p:cNvSpPr>
          <p:nvPr>
            <p:ph type="title"/>
          </p:nvPr>
        </p:nvSpPr>
        <p:spPr/>
        <p:txBody>
          <a:bodyPr/>
          <a:lstStyle/>
          <a:p>
            <a:r>
              <a:rPr lang="en-US" altLang="zh-TW" dirty="0"/>
              <a:t>11.1</a:t>
            </a:r>
            <a:r>
              <a:rPr lang="zh-TW" altLang="en-US" dirty="0"/>
              <a:t> 轉動運動學</a:t>
            </a:r>
          </a:p>
        </p:txBody>
      </p:sp>
      <p:pic>
        <p:nvPicPr>
          <p:cNvPr id="7" name="內容版面配置區 6">
            <a:extLst>
              <a:ext uri="{FF2B5EF4-FFF2-40B4-BE49-F238E27FC236}">
                <a16:creationId xmlns:a16="http://schemas.microsoft.com/office/drawing/2014/main" id="{0866E5B8-439D-4615-91EA-3EA0B41748E5}"/>
              </a:ext>
            </a:extLst>
          </p:cNvPr>
          <p:cNvPicPr>
            <a:picLocks noGrp="1" noChangeAspect="1"/>
          </p:cNvPicPr>
          <p:nvPr>
            <p:ph idx="1"/>
          </p:nvPr>
        </p:nvPicPr>
        <p:blipFill>
          <a:blip r:embed="rId2"/>
          <a:stretch>
            <a:fillRect/>
          </a:stretch>
        </p:blipFill>
        <p:spPr>
          <a:xfrm>
            <a:off x="3134944" y="1341438"/>
            <a:ext cx="2874112" cy="5014912"/>
          </a:xfrm>
          <a:prstGeom prst="rect">
            <a:avLst/>
          </a:prstGeom>
        </p:spPr>
      </p:pic>
      <p:sp>
        <p:nvSpPr>
          <p:cNvPr id="4" name="頁尾版面配置區 3">
            <a:extLst>
              <a:ext uri="{FF2B5EF4-FFF2-40B4-BE49-F238E27FC236}">
                <a16:creationId xmlns:a16="http://schemas.microsoft.com/office/drawing/2014/main" id="{7D789F2A-8A8E-4DCF-9647-F1B151667E49}"/>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6AD09037-B44B-430A-A550-1362E9885DE1}"/>
              </a:ext>
            </a:extLst>
          </p:cNvPr>
          <p:cNvSpPr>
            <a:spLocks noGrp="1"/>
          </p:cNvSpPr>
          <p:nvPr>
            <p:ph type="sldNum" sz="quarter" idx="12"/>
          </p:nvPr>
        </p:nvSpPr>
        <p:spPr/>
        <p:txBody>
          <a:bodyPr/>
          <a:lstStyle/>
          <a:p>
            <a:fld id="{FFF700D2-071F-440E-A3FF-180D34BA4EC8}" type="slidenum">
              <a:rPr lang="en-GB" smtClean="0"/>
              <a:t>19</a:t>
            </a:fld>
            <a:endParaRPr lang="en-GB"/>
          </a:p>
        </p:txBody>
      </p:sp>
    </p:spTree>
    <p:extLst>
      <p:ext uri="{BB962C8B-B14F-4D97-AF65-F5344CB8AC3E}">
        <p14:creationId xmlns:p14="http://schemas.microsoft.com/office/powerpoint/2010/main" val="2910202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a:solidFill>
                  <a:prstClr val="black"/>
                </a:solidFill>
              </a:rPr>
              <a:t>普通物理學</a:t>
            </a:r>
            <a:r>
              <a:rPr lang="en-US" altLang="zh-TW" dirty="0">
                <a:solidFill>
                  <a:prstClr val="black"/>
                </a:solidFill>
              </a:rPr>
              <a:t>(</a:t>
            </a:r>
            <a:r>
              <a:rPr lang="zh-TW" altLang="en-US" dirty="0">
                <a:solidFill>
                  <a:prstClr val="black"/>
                </a:solidFill>
              </a:rPr>
              <a:t>第三版</a:t>
            </a:r>
            <a:r>
              <a:rPr lang="en-US" altLang="zh-TW" dirty="0">
                <a:solidFill>
                  <a:prstClr val="black"/>
                </a:solidFill>
              </a:rPr>
              <a:t>)</a:t>
            </a:r>
            <a:br>
              <a:rPr lang="en-US" altLang="zh-TW" dirty="0">
                <a:solidFill>
                  <a:prstClr val="black"/>
                </a:solidFill>
              </a:rPr>
            </a:br>
            <a:r>
              <a:rPr lang="zh-TW" altLang="en-US" sz="3600" dirty="0">
                <a:solidFill>
                  <a:prstClr val="black"/>
                </a:solidFill>
              </a:rPr>
              <a:t>原著：</a:t>
            </a:r>
            <a:r>
              <a:rPr lang="en-US" altLang="zh-TW" sz="3600" dirty="0">
                <a:solidFill>
                  <a:prstClr val="black"/>
                </a:solidFill>
              </a:rPr>
              <a:t>Harris Benson</a:t>
            </a:r>
            <a:endParaRPr lang="zh-TW" altLang="en-US" dirty="0"/>
          </a:p>
        </p:txBody>
      </p:sp>
      <p:sp>
        <p:nvSpPr>
          <p:cNvPr id="9219" name="副標題 2"/>
          <p:cNvSpPr>
            <a:spLocks noGrp="1"/>
          </p:cNvSpPr>
          <p:nvPr>
            <p:ph type="subTitle" idx="1"/>
          </p:nvPr>
        </p:nvSpPr>
        <p:spPr/>
        <p:txBody>
          <a:bodyPr>
            <a:normAutofit fontScale="85000" lnSpcReduction="10000"/>
          </a:bodyPr>
          <a:lstStyle/>
          <a:p>
            <a:pPr marL="1163638" indent="-1163638" algn="l">
              <a:lnSpc>
                <a:spcPct val="120000"/>
              </a:lnSpc>
              <a:spcBef>
                <a:spcPts val="0"/>
              </a:spcBef>
              <a:spcAft>
                <a:spcPts val="0"/>
              </a:spcAft>
            </a:pPr>
            <a:r>
              <a:rPr lang="zh-TW" altLang="en-US" dirty="0"/>
              <a:t>譯者：蔡政男、林燈河、陳國昭、</a:t>
            </a:r>
            <a:endParaRPr lang="en-US" altLang="zh-TW" dirty="0"/>
          </a:p>
          <a:p>
            <a:pPr marL="1163638" indent="-1163638" algn="l">
              <a:lnSpc>
                <a:spcPct val="120000"/>
              </a:lnSpc>
              <a:spcBef>
                <a:spcPts val="0"/>
              </a:spcBef>
              <a:spcAft>
                <a:spcPts val="0"/>
              </a:spcAft>
            </a:pPr>
            <a:r>
              <a:rPr lang="zh-TW" altLang="en-US" dirty="0"/>
              <a:t>　　　朱達勇、谷天心、徐植蔚、</a:t>
            </a:r>
            <a:endParaRPr lang="en-US" altLang="zh-TW" dirty="0"/>
          </a:p>
          <a:p>
            <a:pPr marL="1163638" indent="-1163638" algn="l">
              <a:lnSpc>
                <a:spcPct val="120000"/>
              </a:lnSpc>
              <a:spcBef>
                <a:spcPts val="0"/>
              </a:spcBef>
              <a:spcAft>
                <a:spcPts val="0"/>
              </a:spcAft>
            </a:pPr>
            <a:r>
              <a:rPr lang="zh-TW" altLang="en-US" dirty="0"/>
              <a:t>　　　鄭宜男</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E9B1109C-7726-4ADA-A247-D3CE66876721}"/>
              </a:ext>
            </a:extLst>
          </p:cNvPr>
          <p:cNvSpPr>
            <a:spLocks noGrp="1"/>
          </p:cNvSpPr>
          <p:nvPr>
            <p:ph type="title"/>
          </p:nvPr>
        </p:nvSpPr>
        <p:spPr/>
        <p:txBody>
          <a:bodyPr/>
          <a:lstStyle/>
          <a:p>
            <a:r>
              <a:rPr lang="zh-TW" altLang="en-US" dirty="0"/>
              <a:t>例題 </a:t>
            </a:r>
            <a:r>
              <a:rPr lang="en-US" altLang="zh-TW" dirty="0"/>
              <a:t>11.1</a:t>
            </a:r>
            <a:endParaRPr lang="zh-TW" altLang="en-US" dirty="0"/>
          </a:p>
        </p:txBody>
      </p:sp>
      <p:sp>
        <p:nvSpPr>
          <p:cNvPr id="7" name="文字版面配置區 6">
            <a:extLst>
              <a:ext uri="{FF2B5EF4-FFF2-40B4-BE49-F238E27FC236}">
                <a16:creationId xmlns:a16="http://schemas.microsoft.com/office/drawing/2014/main" id="{C4A26D46-3CF9-4236-819B-274A96545948}"/>
              </a:ext>
            </a:extLst>
          </p:cNvPr>
          <p:cNvSpPr>
            <a:spLocks noGrp="1"/>
          </p:cNvSpPr>
          <p:nvPr>
            <p:ph type="body" idx="1"/>
          </p:nvPr>
        </p:nvSpPr>
        <p:spPr/>
        <p:txBody>
          <a:bodyPr/>
          <a:lstStyle/>
          <a:p>
            <a:r>
              <a:rPr lang="zh-TW" altLang="en-US" dirty="0"/>
              <a:t>一輪半徑 </a:t>
            </a:r>
            <a:r>
              <a:rPr lang="en-US" altLang="zh-TW" dirty="0"/>
              <a:t>30 cm </a:t>
            </a:r>
            <a:r>
              <a:rPr lang="zh-TW" altLang="en-US" dirty="0"/>
              <a:t>的車 </a:t>
            </a:r>
            <a:r>
              <a:rPr lang="en-US" altLang="zh-TW" dirty="0"/>
              <a:t>10 </a:t>
            </a:r>
            <a:r>
              <a:rPr lang="zh-TW" altLang="en-US" dirty="0"/>
              <a:t>秒內由靜止到 </a:t>
            </a:r>
            <a:r>
              <a:rPr lang="en-US" altLang="zh-TW" dirty="0"/>
              <a:t>108 km/h</a:t>
            </a:r>
            <a:r>
              <a:rPr lang="zh-TW" altLang="en-US" dirty="0"/>
              <a:t>。求：</a:t>
            </a:r>
            <a:r>
              <a:rPr lang="en-US" altLang="zh-TW" dirty="0"/>
              <a:t>(a) </a:t>
            </a:r>
            <a:r>
              <a:rPr lang="zh-TW" altLang="en-US" dirty="0"/>
              <a:t>輪的角加速度為何？</a:t>
            </a:r>
            <a:r>
              <a:rPr lang="en-US" altLang="zh-TW" dirty="0"/>
              <a:t>(b) </a:t>
            </a:r>
            <a:r>
              <a:rPr lang="zh-TW" altLang="en-US" dirty="0"/>
              <a:t>轉了幾圈？</a:t>
            </a:r>
            <a:r>
              <a:rPr lang="en-US" altLang="zh-TW" dirty="0"/>
              <a:t>(</a:t>
            </a:r>
            <a:r>
              <a:rPr lang="zh-TW" altLang="en-US" dirty="0"/>
              <a:t>沒有滑動</a:t>
            </a:r>
            <a:r>
              <a:rPr lang="en-US" altLang="zh-TW" dirty="0"/>
              <a:t>)</a:t>
            </a:r>
            <a:r>
              <a:rPr lang="zh-TW" altLang="en-US" dirty="0"/>
              <a:t>；</a:t>
            </a:r>
            <a:r>
              <a:rPr lang="en-US" altLang="zh-TW" dirty="0"/>
              <a:t>(c) </a:t>
            </a:r>
            <a:r>
              <a:rPr lang="zh-TW" altLang="en-US" dirty="0"/>
              <a:t>當車速為 </a:t>
            </a:r>
            <a:r>
              <a:rPr lang="en-US" altLang="zh-TW" dirty="0"/>
              <a:t>108 km/h </a:t>
            </a:r>
            <a:r>
              <a:rPr lang="zh-TW" altLang="en-US" dirty="0"/>
              <a:t>時輪邊之點對輪心的徑向加速度為何？</a:t>
            </a:r>
          </a:p>
          <a:p>
            <a:endParaRPr lang="zh-TW" altLang="en-US" dirty="0"/>
          </a:p>
        </p:txBody>
      </p:sp>
      <p:sp>
        <p:nvSpPr>
          <p:cNvPr id="4" name="頁尾版面配置區 3">
            <a:extLst>
              <a:ext uri="{FF2B5EF4-FFF2-40B4-BE49-F238E27FC236}">
                <a16:creationId xmlns:a16="http://schemas.microsoft.com/office/drawing/2014/main" id="{6A2B40F6-144E-471C-8D71-A17F89156FE3}"/>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81B59957-6B44-4300-910D-48AE27A354FC}"/>
              </a:ext>
            </a:extLst>
          </p:cNvPr>
          <p:cNvSpPr>
            <a:spLocks noGrp="1"/>
          </p:cNvSpPr>
          <p:nvPr>
            <p:ph type="sldNum" sz="quarter" idx="12"/>
          </p:nvPr>
        </p:nvSpPr>
        <p:spPr/>
        <p:txBody>
          <a:bodyPr/>
          <a:lstStyle/>
          <a:p>
            <a:fld id="{FFF700D2-071F-440E-A3FF-180D34BA4EC8}" type="slidenum">
              <a:rPr lang="en-GB" smtClean="0"/>
              <a:t>20</a:t>
            </a:fld>
            <a:endParaRPr lang="en-GB"/>
          </a:p>
        </p:txBody>
      </p:sp>
      <p:sp>
        <p:nvSpPr>
          <p:cNvPr id="8" name="箭號: 有線條的向右箭號 7">
            <a:hlinkClick r:id="rId2" action="ppaction://hlinkfile"/>
            <a:extLst>
              <a:ext uri="{FF2B5EF4-FFF2-40B4-BE49-F238E27FC236}">
                <a16:creationId xmlns:a16="http://schemas.microsoft.com/office/drawing/2014/main" id="{3B96E2B2-DC9F-4C12-9F45-BC4D42CC182B}"/>
              </a:ext>
            </a:extLst>
          </p:cNvPr>
          <p:cNvSpPr/>
          <p:nvPr/>
        </p:nvSpPr>
        <p:spPr>
          <a:xfrm>
            <a:off x="827584" y="4365104"/>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1920497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609FC318-3772-4599-8996-09B50CA0F426}"/>
              </a:ext>
            </a:extLst>
          </p:cNvPr>
          <p:cNvSpPr>
            <a:spLocks noGrp="1"/>
          </p:cNvSpPr>
          <p:nvPr>
            <p:ph type="title"/>
          </p:nvPr>
        </p:nvSpPr>
        <p:spPr/>
        <p:txBody>
          <a:bodyPr/>
          <a:lstStyle/>
          <a:p>
            <a:r>
              <a:rPr lang="zh-TW" altLang="en-US" dirty="0"/>
              <a:t>練習題</a:t>
            </a:r>
            <a:r>
              <a:rPr lang="en-US" altLang="zh-TW" dirty="0"/>
              <a:t>1</a:t>
            </a:r>
            <a:endParaRPr lang="zh-TW" altLang="en-US" dirty="0"/>
          </a:p>
        </p:txBody>
      </p:sp>
      <p:sp>
        <p:nvSpPr>
          <p:cNvPr id="7" name="文字版面配置區 6">
            <a:extLst>
              <a:ext uri="{FF2B5EF4-FFF2-40B4-BE49-F238E27FC236}">
                <a16:creationId xmlns:a16="http://schemas.microsoft.com/office/drawing/2014/main" id="{090EF4BD-ADA9-4367-A6E3-EB4B8AAFEA7D}"/>
              </a:ext>
            </a:extLst>
          </p:cNvPr>
          <p:cNvSpPr>
            <a:spLocks noGrp="1"/>
          </p:cNvSpPr>
          <p:nvPr>
            <p:ph type="body" idx="1"/>
          </p:nvPr>
        </p:nvSpPr>
        <p:spPr/>
        <p:txBody>
          <a:bodyPr/>
          <a:lstStyle/>
          <a:p>
            <a:r>
              <a:rPr lang="zh-TW" altLang="en-US" dirty="0"/>
              <a:t>一半徑 </a:t>
            </a:r>
            <a:r>
              <a:rPr lang="en-US" altLang="zh-TW" dirty="0"/>
              <a:t>20 cm </a:t>
            </a:r>
            <a:r>
              <a:rPr lang="zh-TW" altLang="en-US" dirty="0"/>
              <a:t>的飛輪由靜止開始轉動，其角加速度為 </a:t>
            </a:r>
            <a:r>
              <a:rPr lang="en-US" altLang="zh-TW" dirty="0"/>
              <a:t>60 rad/</a:t>
            </a:r>
            <a:r>
              <a:rPr lang="en-US" altLang="zh-TW" dirty="0" err="1"/>
              <a:t>s</a:t>
            </a:r>
            <a:r>
              <a:rPr lang="en-US" altLang="zh-TW" baseline="30000" dirty="0" err="1"/>
              <a:t>2</a:t>
            </a:r>
            <a:r>
              <a:rPr lang="zh-TW" altLang="en-US" dirty="0"/>
              <a:t>，求：</a:t>
            </a:r>
            <a:r>
              <a:rPr lang="en-US" altLang="zh-TW" dirty="0"/>
              <a:t>(a) </a:t>
            </a:r>
            <a:r>
              <a:rPr lang="zh-TW" altLang="en-US" dirty="0"/>
              <a:t>輪邊上之點在 </a:t>
            </a:r>
            <a:r>
              <a:rPr lang="en-US" altLang="zh-TW" dirty="0"/>
              <a:t>0.15</a:t>
            </a:r>
            <a:r>
              <a:rPr lang="zh-TW" altLang="en-US" dirty="0"/>
              <a:t> 秒後的線加速度；</a:t>
            </a:r>
            <a:r>
              <a:rPr lang="en-US" altLang="zh-TW" dirty="0"/>
              <a:t>(b) </a:t>
            </a:r>
            <a:r>
              <a:rPr lang="zh-TW" altLang="en-US" dirty="0"/>
              <a:t>在 </a:t>
            </a:r>
            <a:r>
              <a:rPr lang="en-US" altLang="zh-TW" dirty="0"/>
              <a:t>0.25 </a:t>
            </a:r>
            <a:r>
              <a:rPr lang="zh-TW" altLang="en-US" dirty="0"/>
              <a:t>秒內所繞的圈數。</a:t>
            </a:r>
          </a:p>
          <a:p>
            <a:endParaRPr lang="zh-TW" altLang="en-US" dirty="0"/>
          </a:p>
        </p:txBody>
      </p:sp>
      <p:sp>
        <p:nvSpPr>
          <p:cNvPr id="4" name="頁尾版面配置區 3">
            <a:extLst>
              <a:ext uri="{FF2B5EF4-FFF2-40B4-BE49-F238E27FC236}">
                <a16:creationId xmlns:a16="http://schemas.microsoft.com/office/drawing/2014/main" id="{DB7ECC92-9270-47C6-AD43-FC9C4EA6F976}"/>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5A58E6F2-7208-4717-A1A5-FB481C206A4D}"/>
              </a:ext>
            </a:extLst>
          </p:cNvPr>
          <p:cNvSpPr>
            <a:spLocks noGrp="1"/>
          </p:cNvSpPr>
          <p:nvPr>
            <p:ph type="sldNum" sz="quarter" idx="12"/>
          </p:nvPr>
        </p:nvSpPr>
        <p:spPr/>
        <p:txBody>
          <a:bodyPr/>
          <a:lstStyle/>
          <a:p>
            <a:fld id="{FFF700D2-071F-440E-A3FF-180D34BA4EC8}" type="slidenum">
              <a:rPr lang="en-GB" smtClean="0"/>
              <a:t>21</a:t>
            </a:fld>
            <a:endParaRPr lang="en-GB"/>
          </a:p>
        </p:txBody>
      </p:sp>
    </p:spTree>
    <p:extLst>
      <p:ext uri="{BB962C8B-B14F-4D97-AF65-F5344CB8AC3E}">
        <p14:creationId xmlns:p14="http://schemas.microsoft.com/office/powerpoint/2010/main" val="3776839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3933E3-E880-4072-9816-985F2F8BEC49}"/>
              </a:ext>
            </a:extLst>
          </p:cNvPr>
          <p:cNvSpPr>
            <a:spLocks noGrp="1"/>
          </p:cNvSpPr>
          <p:nvPr>
            <p:ph type="title"/>
          </p:nvPr>
        </p:nvSpPr>
        <p:spPr/>
        <p:txBody>
          <a:bodyPr/>
          <a:lstStyle/>
          <a:p>
            <a:r>
              <a:rPr lang="en-US" altLang="zh-TW" dirty="0"/>
              <a:t>11.2 </a:t>
            </a:r>
            <a:r>
              <a:rPr lang="zh-TW" altLang="en-US" dirty="0"/>
              <a:t>轉動動能及轉動慣量</a:t>
            </a:r>
          </a:p>
        </p:txBody>
      </p:sp>
      <p:sp>
        <p:nvSpPr>
          <p:cNvPr id="6" name="內容版面配置區 5">
            <a:extLst>
              <a:ext uri="{FF2B5EF4-FFF2-40B4-BE49-F238E27FC236}">
                <a16:creationId xmlns:a16="http://schemas.microsoft.com/office/drawing/2014/main" id="{6D298E3D-F13C-4F5E-92BE-10B016779D95}"/>
              </a:ext>
            </a:extLst>
          </p:cNvPr>
          <p:cNvSpPr>
            <a:spLocks noGrp="1"/>
          </p:cNvSpPr>
          <p:nvPr>
            <p:ph sz="half" idx="1"/>
          </p:nvPr>
        </p:nvSpPr>
        <p:spPr>
          <a:xfrm>
            <a:off x="457200" y="1340768"/>
            <a:ext cx="4402832" cy="5040560"/>
          </a:xfrm>
        </p:spPr>
        <p:txBody>
          <a:bodyPr/>
          <a:lstStyle/>
          <a:p>
            <a:pPr>
              <a:lnSpc>
                <a:spcPct val="150000"/>
              </a:lnSpc>
            </a:pPr>
            <a:r>
              <a:rPr lang="zh-TW" altLang="en-US" dirty="0"/>
              <a:t>圖 </a:t>
            </a:r>
            <a:r>
              <a:rPr lang="en-US" altLang="zh-TW" dirty="0"/>
              <a:t>11.7 </a:t>
            </a:r>
            <a:r>
              <a:rPr lang="zh-TW" altLang="en-US" dirty="0"/>
              <a:t>為一任意形狀的剛體繞一定軸</a:t>
            </a:r>
            <a:r>
              <a:rPr lang="en-US" altLang="zh-TW" dirty="0"/>
              <a:t>(</a:t>
            </a:r>
            <a:r>
              <a:rPr lang="zh-TW" altLang="en-US" dirty="0"/>
              <a:t>位置及指向均固定</a:t>
            </a:r>
            <a:r>
              <a:rPr lang="en-US" altLang="zh-TW" dirty="0"/>
              <a:t>)</a:t>
            </a:r>
            <a:r>
              <a:rPr lang="zh-TW" altLang="en-US" dirty="0"/>
              <a:t>轉動。</a:t>
            </a:r>
            <a:endParaRPr lang="en-US" altLang="zh-TW" dirty="0"/>
          </a:p>
          <a:p>
            <a:pPr>
              <a:lnSpc>
                <a:spcPct val="150000"/>
              </a:lnSpc>
            </a:pPr>
            <a:r>
              <a:rPr lang="zh-TW" altLang="en-US" dirty="0"/>
              <a:t>物體由質量 </a:t>
            </a:r>
            <a:r>
              <a:rPr lang="en-US" altLang="zh-TW" i="1" dirty="0"/>
              <a:t>m</a:t>
            </a:r>
            <a:r>
              <a:rPr lang="en-US" altLang="zh-TW" baseline="-25000" dirty="0"/>
              <a:t>i </a:t>
            </a:r>
            <a:r>
              <a:rPr lang="zh-TW" altLang="en-US" dirty="0"/>
              <a:t>距軸 </a:t>
            </a:r>
            <a:r>
              <a:rPr lang="en-US" altLang="zh-TW" i="1" dirty="0" err="1"/>
              <a:t>r</a:t>
            </a:r>
            <a:r>
              <a:rPr lang="en-US" altLang="zh-TW" baseline="-25000" dirty="0" err="1"/>
              <a:t>i</a:t>
            </a:r>
            <a:r>
              <a:rPr lang="en-US" altLang="zh-TW" dirty="0"/>
              <a:t> </a:t>
            </a:r>
            <a:r>
              <a:rPr lang="zh-TW" altLang="en-US" dirty="0"/>
              <a:t>的各質點組成。注意 </a:t>
            </a:r>
            <a:r>
              <a:rPr lang="en-US" altLang="zh-TW" i="1" dirty="0" err="1"/>
              <a:t>r</a:t>
            </a:r>
            <a:r>
              <a:rPr lang="en-US" altLang="zh-TW" baseline="-25000" dirty="0" err="1"/>
              <a:t>i</a:t>
            </a:r>
            <a:r>
              <a:rPr lang="en-US" altLang="zh-TW" dirty="0"/>
              <a:t> </a:t>
            </a:r>
            <a:r>
              <a:rPr lang="zh-TW" altLang="en-US" dirty="0"/>
              <a:t>是質點到軸的垂直距離，而不是到原點的距離。</a:t>
            </a:r>
          </a:p>
        </p:txBody>
      </p:sp>
      <p:pic>
        <p:nvPicPr>
          <p:cNvPr id="8" name="內容版面配置區 7">
            <a:extLst>
              <a:ext uri="{FF2B5EF4-FFF2-40B4-BE49-F238E27FC236}">
                <a16:creationId xmlns:a16="http://schemas.microsoft.com/office/drawing/2014/main" id="{7B29435D-DA82-4D18-BAF8-6A69B203E44A}"/>
              </a:ext>
            </a:extLst>
          </p:cNvPr>
          <p:cNvPicPr>
            <a:picLocks noGrp="1" noChangeAspect="1"/>
          </p:cNvPicPr>
          <p:nvPr>
            <p:ph sz="half" idx="2"/>
          </p:nvPr>
        </p:nvPicPr>
        <p:blipFill>
          <a:blip r:embed="rId2"/>
          <a:stretch>
            <a:fillRect/>
          </a:stretch>
        </p:blipFill>
        <p:spPr>
          <a:xfrm>
            <a:off x="5148064" y="1628800"/>
            <a:ext cx="3287078" cy="4013835"/>
          </a:xfrm>
          <a:prstGeom prst="rect">
            <a:avLst/>
          </a:prstGeom>
        </p:spPr>
      </p:pic>
      <p:sp>
        <p:nvSpPr>
          <p:cNvPr id="4" name="頁尾版面配置區 3">
            <a:extLst>
              <a:ext uri="{FF2B5EF4-FFF2-40B4-BE49-F238E27FC236}">
                <a16:creationId xmlns:a16="http://schemas.microsoft.com/office/drawing/2014/main" id="{7476E6FF-4067-4D33-B729-E1933CC87678}"/>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8438BA22-45AA-4248-89C1-E707EBCE4C41}"/>
              </a:ext>
            </a:extLst>
          </p:cNvPr>
          <p:cNvSpPr>
            <a:spLocks noGrp="1"/>
          </p:cNvSpPr>
          <p:nvPr>
            <p:ph type="sldNum" sz="quarter" idx="12"/>
          </p:nvPr>
        </p:nvSpPr>
        <p:spPr/>
        <p:txBody>
          <a:bodyPr/>
          <a:lstStyle/>
          <a:p>
            <a:fld id="{FFF700D2-071F-440E-A3FF-180D34BA4EC8}" type="slidenum">
              <a:rPr lang="en-GB" smtClean="0"/>
              <a:t>22</a:t>
            </a:fld>
            <a:endParaRPr lang="en-GB"/>
          </a:p>
        </p:txBody>
      </p:sp>
    </p:spTree>
    <p:extLst>
      <p:ext uri="{BB962C8B-B14F-4D97-AF65-F5344CB8AC3E}">
        <p14:creationId xmlns:p14="http://schemas.microsoft.com/office/powerpoint/2010/main" val="689783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B336CF-4544-452C-B7B0-D6385B7FC484}"/>
              </a:ext>
            </a:extLst>
          </p:cNvPr>
          <p:cNvSpPr>
            <a:spLocks noGrp="1"/>
          </p:cNvSpPr>
          <p:nvPr>
            <p:ph type="title"/>
          </p:nvPr>
        </p:nvSpPr>
        <p:spPr/>
        <p:txBody>
          <a:bodyPr/>
          <a:lstStyle/>
          <a:p>
            <a:r>
              <a:rPr lang="en-US" altLang="zh-TW" dirty="0"/>
              <a:t>11.2 </a:t>
            </a:r>
            <a:r>
              <a:rPr lang="zh-TW" altLang="en-US" dirty="0"/>
              <a:t>轉動動能及轉動慣量</a:t>
            </a:r>
          </a:p>
        </p:txBody>
      </p:sp>
      <p:sp>
        <p:nvSpPr>
          <p:cNvPr id="3" name="內容版面配置區 2">
            <a:extLst>
              <a:ext uri="{FF2B5EF4-FFF2-40B4-BE49-F238E27FC236}">
                <a16:creationId xmlns:a16="http://schemas.microsoft.com/office/drawing/2014/main" id="{FC025CE9-D231-4B33-83AC-C1AEFF863018}"/>
              </a:ext>
            </a:extLst>
          </p:cNvPr>
          <p:cNvSpPr>
            <a:spLocks noGrp="1"/>
          </p:cNvSpPr>
          <p:nvPr>
            <p:ph idx="1"/>
          </p:nvPr>
        </p:nvSpPr>
        <p:spPr/>
        <p:txBody>
          <a:bodyPr>
            <a:normAutofit/>
          </a:bodyPr>
          <a:lstStyle/>
          <a:p>
            <a:pPr>
              <a:lnSpc>
                <a:spcPct val="200000"/>
              </a:lnSpc>
            </a:pPr>
            <a:r>
              <a:rPr lang="zh-TW" altLang="en-US" dirty="0"/>
              <a:t>第 </a:t>
            </a:r>
            <a:r>
              <a:rPr lang="en-US" altLang="zh-TW" i="1" dirty="0" err="1"/>
              <a:t>i</a:t>
            </a:r>
            <a:r>
              <a:rPr lang="en-US" altLang="zh-TW" dirty="0"/>
              <a:t> </a:t>
            </a:r>
            <a:r>
              <a:rPr lang="zh-TW" altLang="en-US" dirty="0"/>
              <a:t>個質點的動能為 </a:t>
            </a:r>
            <a:r>
              <a:rPr lang="en-US" altLang="zh-TW" i="1" dirty="0"/>
              <a:t>               </a:t>
            </a:r>
            <a:r>
              <a:rPr lang="zh-TW" altLang="en-US" dirty="0"/>
              <a:t>。因所有的質點角速度均相同，又 </a:t>
            </a:r>
            <a:r>
              <a:rPr lang="en-US" altLang="zh-TW" i="1" dirty="0" err="1"/>
              <a:t>υ</a:t>
            </a:r>
            <a:r>
              <a:rPr lang="en-US" altLang="zh-TW" baseline="-25000" dirty="0" err="1"/>
              <a:t>i</a:t>
            </a:r>
            <a:r>
              <a:rPr lang="en-US" altLang="zh-TW" dirty="0"/>
              <a:t> </a:t>
            </a:r>
            <a:r>
              <a:rPr lang="zh-TW" altLang="en-US" dirty="0"/>
              <a:t>＝ </a:t>
            </a:r>
            <a:r>
              <a:rPr lang="en-US" altLang="zh-TW" i="1" dirty="0" err="1"/>
              <a:t>ωr</a:t>
            </a:r>
            <a:r>
              <a:rPr lang="en-US" altLang="zh-TW" i="1" baseline="-25000" dirty="0" err="1"/>
              <a:t>i</a:t>
            </a:r>
            <a:r>
              <a:rPr lang="zh-TW" altLang="en-US" dirty="0"/>
              <a:t>，故 </a:t>
            </a:r>
            <a:r>
              <a:rPr lang="en-US" altLang="zh-TW" i="1" dirty="0"/>
              <a:t>                   </a:t>
            </a:r>
            <a:r>
              <a:rPr lang="zh-TW" altLang="en-US" dirty="0"/>
              <a:t>。總動能為</a:t>
            </a:r>
            <a:endParaRPr lang="en-US" altLang="zh-TW" dirty="0"/>
          </a:p>
          <a:p>
            <a:pPr>
              <a:lnSpc>
                <a:spcPct val="100000"/>
              </a:lnSpc>
            </a:pPr>
            <a:r>
              <a:rPr lang="zh-TW" altLang="en-US" dirty="0"/>
              <a:t>可寫為如下型式</a:t>
            </a:r>
            <a:br>
              <a:rPr lang="en-US" altLang="zh-TW" dirty="0"/>
            </a:br>
            <a:br>
              <a:rPr lang="en-US" altLang="zh-TW" dirty="0"/>
            </a:br>
            <a:r>
              <a:rPr lang="zh-TW" altLang="en-US" dirty="0"/>
              <a:t>其中</a:t>
            </a:r>
            <a:endParaRPr lang="en-US" altLang="zh-TW" dirty="0"/>
          </a:p>
          <a:p>
            <a:pPr>
              <a:lnSpc>
                <a:spcPct val="100000"/>
              </a:lnSpc>
            </a:pPr>
            <a:endParaRPr lang="en-US" altLang="zh-TW" dirty="0"/>
          </a:p>
          <a:p>
            <a:endParaRPr lang="zh-TW" altLang="en-US" dirty="0"/>
          </a:p>
          <a:p>
            <a:endParaRPr lang="zh-TW" altLang="en-US" dirty="0"/>
          </a:p>
        </p:txBody>
      </p:sp>
      <p:sp>
        <p:nvSpPr>
          <p:cNvPr id="4" name="頁尾版面配置區 3">
            <a:extLst>
              <a:ext uri="{FF2B5EF4-FFF2-40B4-BE49-F238E27FC236}">
                <a16:creationId xmlns:a16="http://schemas.microsoft.com/office/drawing/2014/main" id="{9D9BBA4E-1491-4A85-9B76-7A994DEC6AF4}"/>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D73F8155-6ABC-43DF-AF00-368D42CB9239}"/>
              </a:ext>
            </a:extLst>
          </p:cNvPr>
          <p:cNvSpPr>
            <a:spLocks noGrp="1"/>
          </p:cNvSpPr>
          <p:nvPr>
            <p:ph type="sldNum" sz="quarter" idx="12"/>
          </p:nvPr>
        </p:nvSpPr>
        <p:spPr/>
        <p:txBody>
          <a:bodyPr/>
          <a:lstStyle/>
          <a:p>
            <a:fld id="{FFF700D2-071F-440E-A3FF-180D34BA4EC8}" type="slidenum">
              <a:rPr lang="en-GB" smtClean="0"/>
              <a:t>23</a:t>
            </a:fld>
            <a:endParaRPr lang="en-GB"/>
          </a:p>
        </p:txBody>
      </p:sp>
      <p:pic>
        <p:nvPicPr>
          <p:cNvPr id="6" name="圖片 5">
            <a:extLst>
              <a:ext uri="{FF2B5EF4-FFF2-40B4-BE49-F238E27FC236}">
                <a16:creationId xmlns:a16="http://schemas.microsoft.com/office/drawing/2014/main" id="{C4BE2DDC-F21C-4935-B4B2-CD899BA23572}"/>
              </a:ext>
            </a:extLst>
          </p:cNvPr>
          <p:cNvPicPr>
            <a:picLocks noChangeAspect="1"/>
          </p:cNvPicPr>
          <p:nvPr/>
        </p:nvPicPr>
        <p:blipFill>
          <a:blip r:embed="rId2"/>
          <a:stretch>
            <a:fillRect/>
          </a:stretch>
        </p:blipFill>
        <p:spPr>
          <a:xfrm>
            <a:off x="4067944" y="1628800"/>
            <a:ext cx="1486853" cy="720090"/>
          </a:xfrm>
          <a:prstGeom prst="rect">
            <a:avLst/>
          </a:prstGeom>
        </p:spPr>
      </p:pic>
      <p:pic>
        <p:nvPicPr>
          <p:cNvPr id="7" name="圖片 6">
            <a:extLst>
              <a:ext uri="{FF2B5EF4-FFF2-40B4-BE49-F238E27FC236}">
                <a16:creationId xmlns:a16="http://schemas.microsoft.com/office/drawing/2014/main" id="{2D0FD02D-6CC2-452D-858B-92BAD96A8484}"/>
              </a:ext>
            </a:extLst>
          </p:cNvPr>
          <p:cNvPicPr>
            <a:picLocks noChangeAspect="1"/>
          </p:cNvPicPr>
          <p:nvPr/>
        </p:nvPicPr>
        <p:blipFill>
          <a:blip r:embed="rId3"/>
          <a:stretch>
            <a:fillRect/>
          </a:stretch>
        </p:blipFill>
        <p:spPr>
          <a:xfrm>
            <a:off x="5554797" y="2348890"/>
            <a:ext cx="1666875" cy="820103"/>
          </a:xfrm>
          <a:prstGeom prst="rect">
            <a:avLst/>
          </a:prstGeom>
        </p:spPr>
      </p:pic>
      <p:pic>
        <p:nvPicPr>
          <p:cNvPr id="8" name="圖片 7">
            <a:extLst>
              <a:ext uri="{FF2B5EF4-FFF2-40B4-BE49-F238E27FC236}">
                <a16:creationId xmlns:a16="http://schemas.microsoft.com/office/drawing/2014/main" id="{B831F7F5-3377-4C20-B3F1-7C56C4E7C984}"/>
              </a:ext>
            </a:extLst>
          </p:cNvPr>
          <p:cNvPicPr>
            <a:picLocks noChangeAspect="1"/>
          </p:cNvPicPr>
          <p:nvPr/>
        </p:nvPicPr>
        <p:blipFill>
          <a:blip r:embed="rId4"/>
          <a:stretch>
            <a:fillRect/>
          </a:stretch>
        </p:blipFill>
        <p:spPr>
          <a:xfrm>
            <a:off x="3203848" y="3357012"/>
            <a:ext cx="2993708" cy="686753"/>
          </a:xfrm>
          <a:prstGeom prst="rect">
            <a:avLst/>
          </a:prstGeom>
        </p:spPr>
      </p:pic>
      <p:pic>
        <p:nvPicPr>
          <p:cNvPr id="9" name="圖片 8">
            <a:extLst>
              <a:ext uri="{FF2B5EF4-FFF2-40B4-BE49-F238E27FC236}">
                <a16:creationId xmlns:a16="http://schemas.microsoft.com/office/drawing/2014/main" id="{3614D6D7-7D90-464D-B10D-A8EE710E442E}"/>
              </a:ext>
            </a:extLst>
          </p:cNvPr>
          <p:cNvPicPr>
            <a:picLocks noChangeAspect="1"/>
          </p:cNvPicPr>
          <p:nvPr/>
        </p:nvPicPr>
        <p:blipFill>
          <a:blip r:embed="rId5"/>
          <a:stretch>
            <a:fillRect/>
          </a:stretch>
        </p:blipFill>
        <p:spPr>
          <a:xfrm>
            <a:off x="2781117" y="4529112"/>
            <a:ext cx="5547360" cy="700088"/>
          </a:xfrm>
          <a:prstGeom prst="rect">
            <a:avLst/>
          </a:prstGeom>
        </p:spPr>
      </p:pic>
      <p:pic>
        <p:nvPicPr>
          <p:cNvPr id="10" name="圖片 9">
            <a:extLst>
              <a:ext uri="{FF2B5EF4-FFF2-40B4-BE49-F238E27FC236}">
                <a16:creationId xmlns:a16="http://schemas.microsoft.com/office/drawing/2014/main" id="{F3662A11-0879-4C7E-92FE-5DA734B98A3C}"/>
              </a:ext>
            </a:extLst>
          </p:cNvPr>
          <p:cNvPicPr>
            <a:picLocks noChangeAspect="1"/>
          </p:cNvPicPr>
          <p:nvPr/>
        </p:nvPicPr>
        <p:blipFill>
          <a:blip r:embed="rId6"/>
          <a:stretch>
            <a:fillRect/>
          </a:stretch>
        </p:blipFill>
        <p:spPr>
          <a:xfrm>
            <a:off x="2770390" y="5620255"/>
            <a:ext cx="5474018" cy="553403"/>
          </a:xfrm>
          <a:prstGeom prst="rect">
            <a:avLst/>
          </a:prstGeom>
        </p:spPr>
      </p:pic>
    </p:spTree>
    <p:extLst>
      <p:ext uri="{BB962C8B-B14F-4D97-AF65-F5344CB8AC3E}">
        <p14:creationId xmlns:p14="http://schemas.microsoft.com/office/powerpoint/2010/main" val="4015012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3B3D76-F7CC-41DB-9332-7639341ECAB3}"/>
              </a:ext>
            </a:extLst>
          </p:cNvPr>
          <p:cNvSpPr>
            <a:spLocks noGrp="1"/>
          </p:cNvSpPr>
          <p:nvPr>
            <p:ph type="title"/>
          </p:nvPr>
        </p:nvSpPr>
        <p:spPr/>
        <p:txBody>
          <a:bodyPr/>
          <a:lstStyle/>
          <a:p>
            <a:r>
              <a:rPr lang="en-US" altLang="zh-TW" dirty="0"/>
              <a:t>11.2 </a:t>
            </a:r>
            <a:r>
              <a:rPr lang="zh-TW" altLang="en-US" dirty="0"/>
              <a:t>轉動動能及轉動慣量</a:t>
            </a:r>
          </a:p>
        </p:txBody>
      </p:sp>
      <p:sp>
        <p:nvSpPr>
          <p:cNvPr id="3" name="內容版面配置區 2">
            <a:extLst>
              <a:ext uri="{FF2B5EF4-FFF2-40B4-BE49-F238E27FC236}">
                <a16:creationId xmlns:a16="http://schemas.microsoft.com/office/drawing/2014/main" id="{2F8E571F-929C-4E23-A2E1-20800C6845F4}"/>
              </a:ext>
            </a:extLst>
          </p:cNvPr>
          <p:cNvSpPr>
            <a:spLocks noGrp="1"/>
          </p:cNvSpPr>
          <p:nvPr>
            <p:ph idx="1"/>
          </p:nvPr>
        </p:nvSpPr>
        <p:spPr/>
        <p:txBody>
          <a:bodyPr/>
          <a:lstStyle/>
          <a:p>
            <a:pPr>
              <a:lnSpc>
                <a:spcPct val="150000"/>
              </a:lnSpc>
            </a:pPr>
            <a:endParaRPr lang="en-US" altLang="zh-TW" i="1" dirty="0"/>
          </a:p>
          <a:p>
            <a:pPr>
              <a:lnSpc>
                <a:spcPct val="150000"/>
              </a:lnSpc>
            </a:pPr>
            <a:r>
              <a:rPr lang="en-US" altLang="zh-TW" i="1" dirty="0"/>
              <a:t>I </a:t>
            </a:r>
            <a:r>
              <a:rPr lang="zh-TW" altLang="en-US" dirty="0"/>
              <a:t>稱為對此給定軸的</a:t>
            </a:r>
            <a:r>
              <a:rPr lang="zh-TW" altLang="en-US" b="1" dirty="0">
                <a:solidFill>
                  <a:srgbClr val="C00000"/>
                </a:solidFill>
              </a:rPr>
              <a:t>轉動慣量</a:t>
            </a:r>
            <a:r>
              <a:rPr lang="en-US" altLang="zh-TW" dirty="0"/>
              <a:t>(moment of inertia</a:t>
            </a:r>
            <a:r>
              <a:rPr lang="zh-TW" altLang="en-US" dirty="0"/>
              <a:t>，或稱慣性矩</a:t>
            </a:r>
            <a:r>
              <a:rPr lang="en-US" altLang="zh-TW" dirty="0"/>
              <a:t>)</a:t>
            </a:r>
            <a:r>
              <a:rPr lang="zh-TW" altLang="en-US" dirty="0"/>
              <a:t>。對定軸而言，它可視為純量。</a:t>
            </a:r>
            <a:endParaRPr lang="en-US" altLang="zh-TW" dirty="0"/>
          </a:p>
          <a:p>
            <a:pPr>
              <a:lnSpc>
                <a:spcPct val="150000"/>
              </a:lnSpc>
            </a:pPr>
            <a:r>
              <a:rPr lang="en-US" altLang="zh-TW" i="1" dirty="0">
                <a:solidFill>
                  <a:srgbClr val="0070C0"/>
                </a:solidFill>
              </a:rPr>
              <a:t>I </a:t>
            </a:r>
            <a:r>
              <a:rPr lang="zh-TW" altLang="en-US" dirty="0">
                <a:solidFill>
                  <a:srgbClr val="0070C0"/>
                </a:solidFill>
              </a:rPr>
              <a:t>的值和軸所在位置有關；即和質量如何相對於此軸分布有關。</a:t>
            </a:r>
            <a:r>
              <a:rPr lang="zh-TW" altLang="en-US" dirty="0"/>
              <a:t>所以任一物體沒有唯一的轉動慣量</a:t>
            </a:r>
            <a:r>
              <a:rPr lang="en-US" altLang="zh-TW" dirty="0"/>
              <a:t>;</a:t>
            </a:r>
            <a:r>
              <a:rPr lang="zh-TW" altLang="en-US" dirty="0"/>
              <a:t>轉軸不同轉動慣量便不同。</a:t>
            </a:r>
          </a:p>
          <a:p>
            <a:pPr>
              <a:lnSpc>
                <a:spcPct val="150000"/>
              </a:lnSpc>
            </a:pPr>
            <a:endParaRPr lang="zh-TW" altLang="en-US" dirty="0"/>
          </a:p>
        </p:txBody>
      </p:sp>
      <p:sp>
        <p:nvSpPr>
          <p:cNvPr id="4" name="頁尾版面配置區 3">
            <a:extLst>
              <a:ext uri="{FF2B5EF4-FFF2-40B4-BE49-F238E27FC236}">
                <a16:creationId xmlns:a16="http://schemas.microsoft.com/office/drawing/2014/main" id="{B6CFE028-F9BB-4F41-AB35-EB8C1DC1360E}"/>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833D0AE7-B51F-4593-98E2-AE2C297078BF}"/>
              </a:ext>
            </a:extLst>
          </p:cNvPr>
          <p:cNvSpPr>
            <a:spLocks noGrp="1"/>
          </p:cNvSpPr>
          <p:nvPr>
            <p:ph type="sldNum" sz="quarter" idx="12"/>
          </p:nvPr>
        </p:nvSpPr>
        <p:spPr/>
        <p:txBody>
          <a:bodyPr/>
          <a:lstStyle/>
          <a:p>
            <a:fld id="{FFF700D2-071F-440E-A3FF-180D34BA4EC8}" type="slidenum">
              <a:rPr lang="en-GB" smtClean="0"/>
              <a:t>24</a:t>
            </a:fld>
            <a:endParaRPr lang="en-GB"/>
          </a:p>
        </p:txBody>
      </p:sp>
      <p:pic>
        <p:nvPicPr>
          <p:cNvPr id="7" name="圖片 6">
            <a:extLst>
              <a:ext uri="{FF2B5EF4-FFF2-40B4-BE49-F238E27FC236}">
                <a16:creationId xmlns:a16="http://schemas.microsoft.com/office/drawing/2014/main" id="{77E46B82-E689-489F-8FBA-83C0612700D0}"/>
              </a:ext>
            </a:extLst>
          </p:cNvPr>
          <p:cNvPicPr>
            <a:picLocks noChangeAspect="1"/>
          </p:cNvPicPr>
          <p:nvPr/>
        </p:nvPicPr>
        <p:blipFill>
          <a:blip r:embed="rId2"/>
          <a:stretch>
            <a:fillRect/>
          </a:stretch>
        </p:blipFill>
        <p:spPr>
          <a:xfrm>
            <a:off x="3216839" y="1484784"/>
            <a:ext cx="5474018" cy="553403"/>
          </a:xfrm>
          <a:prstGeom prst="rect">
            <a:avLst/>
          </a:prstGeom>
        </p:spPr>
      </p:pic>
    </p:spTree>
    <p:extLst>
      <p:ext uri="{BB962C8B-B14F-4D97-AF65-F5344CB8AC3E}">
        <p14:creationId xmlns:p14="http://schemas.microsoft.com/office/powerpoint/2010/main" val="1347677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E7E5DB-D9A1-45C0-BDC6-0081BDD8ADEB}"/>
              </a:ext>
            </a:extLst>
          </p:cNvPr>
          <p:cNvSpPr>
            <a:spLocks noGrp="1"/>
          </p:cNvSpPr>
          <p:nvPr>
            <p:ph type="title"/>
          </p:nvPr>
        </p:nvSpPr>
        <p:spPr/>
        <p:txBody>
          <a:bodyPr/>
          <a:lstStyle/>
          <a:p>
            <a:r>
              <a:rPr lang="en-US" altLang="zh-TW" dirty="0"/>
              <a:t>11.2 </a:t>
            </a:r>
            <a:r>
              <a:rPr lang="zh-TW" altLang="en-US" dirty="0"/>
              <a:t>轉動動能及轉動慣量</a:t>
            </a:r>
          </a:p>
        </p:txBody>
      </p:sp>
      <p:sp>
        <p:nvSpPr>
          <p:cNvPr id="3" name="內容版面配置區 2">
            <a:extLst>
              <a:ext uri="{FF2B5EF4-FFF2-40B4-BE49-F238E27FC236}">
                <a16:creationId xmlns:a16="http://schemas.microsoft.com/office/drawing/2014/main" id="{8589B531-3FF0-4EA1-805F-BBFD9980E8E9}"/>
              </a:ext>
            </a:extLst>
          </p:cNvPr>
          <p:cNvSpPr>
            <a:spLocks noGrp="1"/>
          </p:cNvSpPr>
          <p:nvPr>
            <p:ph idx="1"/>
          </p:nvPr>
        </p:nvSpPr>
        <p:spPr/>
        <p:txBody>
          <a:bodyPr/>
          <a:lstStyle/>
          <a:p>
            <a:pPr>
              <a:lnSpc>
                <a:spcPct val="150000"/>
              </a:lnSpc>
            </a:pPr>
            <a:r>
              <a:rPr lang="zh-TW" altLang="en-US" dirty="0"/>
              <a:t>當比較                 和                 這兩式時，可知轉動慣量概念類似於質量。即 </a:t>
            </a:r>
            <a:r>
              <a:rPr lang="en-US" altLang="zh-TW" i="1" dirty="0"/>
              <a:t>I </a:t>
            </a:r>
            <a:r>
              <a:rPr lang="zh-TW" altLang="en-US" dirty="0"/>
              <a:t>在轉動運動中所扮演的角色和 </a:t>
            </a:r>
            <a:r>
              <a:rPr lang="en-US" altLang="zh-TW" i="1" dirty="0"/>
              <a:t>m</a:t>
            </a:r>
            <a:r>
              <a:rPr lang="en-US" altLang="zh-TW" dirty="0"/>
              <a:t> </a:t>
            </a:r>
            <a:r>
              <a:rPr lang="zh-TW" altLang="en-US" dirty="0"/>
              <a:t>在平移運動中的相同。</a:t>
            </a:r>
          </a:p>
          <a:p>
            <a:pPr>
              <a:lnSpc>
                <a:spcPct val="150000"/>
              </a:lnSpc>
            </a:pPr>
            <a:endParaRPr lang="zh-TW" altLang="en-US" dirty="0"/>
          </a:p>
          <a:p>
            <a:pPr>
              <a:lnSpc>
                <a:spcPct val="150000"/>
              </a:lnSpc>
            </a:pPr>
            <a:r>
              <a:rPr lang="zh-TW" altLang="en-US" b="1" dirty="0">
                <a:solidFill>
                  <a:srgbClr val="0070C0"/>
                </a:solidFill>
                <a:latin typeface="標楷體" pitchFamily="65" charset="-120"/>
              </a:rPr>
              <a:t>轉動慣量為物體的轉動慣性的一個量值，它反抗角速度的改變。</a:t>
            </a:r>
            <a:endParaRPr lang="zh-TW" altLang="en-US" dirty="0"/>
          </a:p>
        </p:txBody>
      </p:sp>
      <p:sp>
        <p:nvSpPr>
          <p:cNvPr id="4" name="頁尾版面配置區 3">
            <a:extLst>
              <a:ext uri="{FF2B5EF4-FFF2-40B4-BE49-F238E27FC236}">
                <a16:creationId xmlns:a16="http://schemas.microsoft.com/office/drawing/2014/main" id="{72510889-7050-4680-BEC7-4F21F09962B4}"/>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8CD43B08-3085-424B-9123-021D43DEBDA8}"/>
              </a:ext>
            </a:extLst>
          </p:cNvPr>
          <p:cNvSpPr>
            <a:spLocks noGrp="1"/>
          </p:cNvSpPr>
          <p:nvPr>
            <p:ph type="sldNum" sz="quarter" idx="12"/>
          </p:nvPr>
        </p:nvSpPr>
        <p:spPr/>
        <p:txBody>
          <a:bodyPr/>
          <a:lstStyle/>
          <a:p>
            <a:fld id="{FFF700D2-071F-440E-A3FF-180D34BA4EC8}" type="slidenum">
              <a:rPr lang="en-GB" smtClean="0"/>
              <a:t>25</a:t>
            </a:fld>
            <a:endParaRPr lang="en-GB"/>
          </a:p>
        </p:txBody>
      </p:sp>
      <p:pic>
        <p:nvPicPr>
          <p:cNvPr id="6" name="圖片 5">
            <a:extLst>
              <a:ext uri="{FF2B5EF4-FFF2-40B4-BE49-F238E27FC236}">
                <a16:creationId xmlns:a16="http://schemas.microsoft.com/office/drawing/2014/main" id="{AB63013B-DE6A-40E8-95AA-EDFC2AE359FE}"/>
              </a:ext>
            </a:extLst>
          </p:cNvPr>
          <p:cNvPicPr>
            <a:picLocks noChangeAspect="1"/>
          </p:cNvPicPr>
          <p:nvPr/>
        </p:nvPicPr>
        <p:blipFill>
          <a:blip r:embed="rId2"/>
          <a:stretch>
            <a:fillRect/>
          </a:stretch>
        </p:blipFill>
        <p:spPr>
          <a:xfrm>
            <a:off x="2051720" y="1412776"/>
            <a:ext cx="1360170" cy="686753"/>
          </a:xfrm>
          <a:prstGeom prst="rect">
            <a:avLst/>
          </a:prstGeom>
        </p:spPr>
      </p:pic>
      <p:pic>
        <p:nvPicPr>
          <p:cNvPr id="7" name="圖片 6">
            <a:extLst>
              <a:ext uri="{FF2B5EF4-FFF2-40B4-BE49-F238E27FC236}">
                <a16:creationId xmlns:a16="http://schemas.microsoft.com/office/drawing/2014/main" id="{DB44D520-A096-4E9D-B320-62A936644D61}"/>
              </a:ext>
            </a:extLst>
          </p:cNvPr>
          <p:cNvPicPr>
            <a:picLocks noChangeAspect="1"/>
          </p:cNvPicPr>
          <p:nvPr/>
        </p:nvPicPr>
        <p:blipFill>
          <a:blip r:embed="rId3"/>
          <a:stretch>
            <a:fillRect/>
          </a:stretch>
        </p:blipFill>
        <p:spPr>
          <a:xfrm>
            <a:off x="3878580" y="1412776"/>
            <a:ext cx="1386840" cy="673418"/>
          </a:xfrm>
          <a:prstGeom prst="rect">
            <a:avLst/>
          </a:prstGeom>
        </p:spPr>
      </p:pic>
    </p:spTree>
    <p:extLst>
      <p:ext uri="{BB962C8B-B14F-4D97-AF65-F5344CB8AC3E}">
        <p14:creationId xmlns:p14="http://schemas.microsoft.com/office/powerpoint/2010/main" val="2178007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8E70F2-E3BD-4DC7-ADAE-26FBB1248793}"/>
              </a:ext>
            </a:extLst>
          </p:cNvPr>
          <p:cNvSpPr>
            <a:spLocks noGrp="1"/>
          </p:cNvSpPr>
          <p:nvPr>
            <p:ph type="title"/>
          </p:nvPr>
        </p:nvSpPr>
        <p:spPr/>
        <p:txBody>
          <a:bodyPr/>
          <a:lstStyle/>
          <a:p>
            <a:r>
              <a:rPr lang="en-US" altLang="zh-TW" dirty="0"/>
              <a:t>11.2 </a:t>
            </a:r>
            <a:r>
              <a:rPr lang="zh-TW" altLang="en-US" dirty="0"/>
              <a:t>轉動動能及轉動慣量</a:t>
            </a:r>
          </a:p>
        </p:txBody>
      </p:sp>
      <p:pic>
        <p:nvPicPr>
          <p:cNvPr id="6" name="內容版面配置區 5">
            <a:extLst>
              <a:ext uri="{FF2B5EF4-FFF2-40B4-BE49-F238E27FC236}">
                <a16:creationId xmlns:a16="http://schemas.microsoft.com/office/drawing/2014/main" id="{0D6E5518-F9A7-4EF1-8915-312930910F58}"/>
              </a:ext>
            </a:extLst>
          </p:cNvPr>
          <p:cNvPicPr>
            <a:picLocks noGrp="1" noChangeAspect="1"/>
          </p:cNvPicPr>
          <p:nvPr>
            <p:ph idx="1"/>
          </p:nvPr>
        </p:nvPicPr>
        <p:blipFill>
          <a:blip r:embed="rId2"/>
          <a:stretch>
            <a:fillRect/>
          </a:stretch>
        </p:blipFill>
        <p:spPr>
          <a:xfrm>
            <a:off x="457200" y="1907114"/>
            <a:ext cx="8229600" cy="3883560"/>
          </a:xfrm>
          <a:prstGeom prst="rect">
            <a:avLst/>
          </a:prstGeom>
        </p:spPr>
      </p:pic>
      <p:sp>
        <p:nvSpPr>
          <p:cNvPr id="4" name="頁尾版面配置區 3">
            <a:extLst>
              <a:ext uri="{FF2B5EF4-FFF2-40B4-BE49-F238E27FC236}">
                <a16:creationId xmlns:a16="http://schemas.microsoft.com/office/drawing/2014/main" id="{7761B4BC-B207-41E6-B408-0786DEC80933}"/>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51A9B2F1-112F-43E3-82B4-E65375D65DA2}"/>
              </a:ext>
            </a:extLst>
          </p:cNvPr>
          <p:cNvSpPr>
            <a:spLocks noGrp="1"/>
          </p:cNvSpPr>
          <p:nvPr>
            <p:ph type="sldNum" sz="quarter" idx="12"/>
          </p:nvPr>
        </p:nvSpPr>
        <p:spPr/>
        <p:txBody>
          <a:bodyPr/>
          <a:lstStyle/>
          <a:p>
            <a:fld id="{FFF700D2-071F-440E-A3FF-180D34BA4EC8}" type="slidenum">
              <a:rPr lang="en-GB" smtClean="0"/>
              <a:t>26</a:t>
            </a:fld>
            <a:endParaRPr lang="en-GB"/>
          </a:p>
        </p:txBody>
      </p:sp>
    </p:spTree>
    <p:extLst>
      <p:ext uri="{BB962C8B-B14F-4D97-AF65-F5344CB8AC3E}">
        <p14:creationId xmlns:p14="http://schemas.microsoft.com/office/powerpoint/2010/main" val="80876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4FFB069D-B2AB-417F-BFC3-09D6B678C4AA}"/>
              </a:ext>
            </a:extLst>
          </p:cNvPr>
          <p:cNvSpPr>
            <a:spLocks noGrp="1"/>
          </p:cNvSpPr>
          <p:nvPr>
            <p:ph type="title"/>
          </p:nvPr>
        </p:nvSpPr>
        <p:spPr/>
        <p:txBody>
          <a:bodyPr/>
          <a:lstStyle/>
          <a:p>
            <a:r>
              <a:rPr lang="zh-TW" altLang="en-US" dirty="0"/>
              <a:t>例題 </a:t>
            </a:r>
            <a:r>
              <a:rPr lang="en-US" altLang="zh-TW" dirty="0"/>
              <a:t>11.2</a:t>
            </a:r>
            <a:endParaRPr lang="zh-TW" altLang="en-US" dirty="0"/>
          </a:p>
        </p:txBody>
      </p:sp>
      <p:sp>
        <p:nvSpPr>
          <p:cNvPr id="7" name="文字版面配置區 6">
            <a:extLst>
              <a:ext uri="{FF2B5EF4-FFF2-40B4-BE49-F238E27FC236}">
                <a16:creationId xmlns:a16="http://schemas.microsoft.com/office/drawing/2014/main" id="{0A5FE4F9-D952-4567-B68E-067C1EB56FE5}"/>
              </a:ext>
            </a:extLst>
          </p:cNvPr>
          <p:cNvSpPr>
            <a:spLocks noGrp="1"/>
          </p:cNvSpPr>
          <p:nvPr>
            <p:ph type="body" idx="1"/>
          </p:nvPr>
        </p:nvSpPr>
        <p:spPr/>
        <p:txBody>
          <a:bodyPr/>
          <a:lstStyle/>
          <a:p>
            <a:r>
              <a:rPr lang="zh-TW" altLang="en-US" dirty="0"/>
              <a:t>許多分子為簡單的雙原子，它們有啞鈴般的構造。我們求它對四個轉軸的轉動慣量。視物體為質點，且如圖 </a:t>
            </a:r>
            <a:r>
              <a:rPr lang="en-US" altLang="zh-TW" dirty="0"/>
              <a:t>11.10</a:t>
            </a:r>
            <a:r>
              <a:rPr lang="zh-TW" altLang="en-US" dirty="0"/>
              <a:t>，</a:t>
            </a:r>
            <a:r>
              <a:rPr lang="en-US" altLang="zh-TW" i="1" dirty="0" err="1"/>
              <a:t>m</a:t>
            </a:r>
            <a:r>
              <a:rPr lang="en-US" altLang="zh-TW" baseline="-25000" dirty="0" err="1"/>
              <a:t>1</a:t>
            </a:r>
            <a:r>
              <a:rPr lang="en-US" altLang="zh-TW" dirty="0"/>
              <a:t> = 3 kg</a:t>
            </a:r>
            <a:r>
              <a:rPr lang="zh-TW" altLang="en-US" dirty="0"/>
              <a:t>，</a:t>
            </a:r>
            <a:r>
              <a:rPr lang="en-US" altLang="zh-TW" i="1" dirty="0" err="1"/>
              <a:t>m</a:t>
            </a:r>
            <a:r>
              <a:rPr lang="en-US" altLang="zh-TW" baseline="-25000" dirty="0" err="1"/>
              <a:t>2</a:t>
            </a:r>
            <a:r>
              <a:rPr lang="en-US" altLang="zh-TW" dirty="0"/>
              <a:t> = 5 kg</a:t>
            </a:r>
            <a:r>
              <a:rPr lang="zh-TW" altLang="en-US" dirty="0"/>
              <a:t>，而 </a:t>
            </a:r>
            <a:r>
              <a:rPr lang="en-US" altLang="zh-TW" i="1" dirty="0" err="1"/>
              <a:t>d</a:t>
            </a:r>
            <a:r>
              <a:rPr lang="en-US" altLang="zh-TW" baseline="-25000" dirty="0" err="1"/>
              <a:t>1</a:t>
            </a:r>
            <a:r>
              <a:rPr lang="en-US" altLang="zh-TW" dirty="0"/>
              <a:t> = 1 m</a:t>
            </a:r>
            <a:r>
              <a:rPr lang="zh-TW" altLang="en-US" dirty="0"/>
              <a:t>，</a:t>
            </a:r>
            <a:r>
              <a:rPr lang="en-US" altLang="zh-TW" i="1" dirty="0" err="1"/>
              <a:t>d</a:t>
            </a:r>
            <a:r>
              <a:rPr lang="en-US" altLang="zh-TW" baseline="-25000" dirty="0" err="1"/>
              <a:t>2</a:t>
            </a:r>
            <a:r>
              <a:rPr lang="en-US" altLang="zh-TW" dirty="0"/>
              <a:t> = 2 m</a:t>
            </a:r>
            <a:r>
              <a:rPr lang="zh-TW" altLang="en-US" dirty="0"/>
              <a:t>。</a:t>
            </a:r>
          </a:p>
          <a:p>
            <a:endParaRPr lang="zh-TW" altLang="en-US" dirty="0"/>
          </a:p>
        </p:txBody>
      </p:sp>
      <p:sp>
        <p:nvSpPr>
          <p:cNvPr id="4" name="頁尾版面配置區 3">
            <a:extLst>
              <a:ext uri="{FF2B5EF4-FFF2-40B4-BE49-F238E27FC236}">
                <a16:creationId xmlns:a16="http://schemas.microsoft.com/office/drawing/2014/main" id="{E90DD432-D83F-41D0-9D38-1A4ACAC341B2}"/>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1D283600-E73A-49FE-826F-6A030B705E8E}"/>
              </a:ext>
            </a:extLst>
          </p:cNvPr>
          <p:cNvSpPr>
            <a:spLocks noGrp="1"/>
          </p:cNvSpPr>
          <p:nvPr>
            <p:ph type="sldNum" sz="quarter" idx="12"/>
          </p:nvPr>
        </p:nvSpPr>
        <p:spPr/>
        <p:txBody>
          <a:bodyPr/>
          <a:lstStyle/>
          <a:p>
            <a:fld id="{FFF700D2-071F-440E-A3FF-180D34BA4EC8}" type="slidenum">
              <a:rPr lang="en-GB" smtClean="0"/>
              <a:t>27</a:t>
            </a:fld>
            <a:endParaRPr lang="en-GB"/>
          </a:p>
        </p:txBody>
      </p:sp>
      <p:pic>
        <p:nvPicPr>
          <p:cNvPr id="8" name="圖片 7">
            <a:extLst>
              <a:ext uri="{FF2B5EF4-FFF2-40B4-BE49-F238E27FC236}">
                <a16:creationId xmlns:a16="http://schemas.microsoft.com/office/drawing/2014/main" id="{9E6EE4C5-8EE1-448C-AE63-7EDD6B144AF9}"/>
              </a:ext>
            </a:extLst>
          </p:cNvPr>
          <p:cNvPicPr>
            <a:picLocks noChangeAspect="1"/>
          </p:cNvPicPr>
          <p:nvPr/>
        </p:nvPicPr>
        <p:blipFill>
          <a:blip r:embed="rId2"/>
          <a:stretch>
            <a:fillRect/>
          </a:stretch>
        </p:blipFill>
        <p:spPr>
          <a:xfrm>
            <a:off x="5062537" y="3928454"/>
            <a:ext cx="2981325" cy="2471738"/>
          </a:xfrm>
          <a:prstGeom prst="rect">
            <a:avLst/>
          </a:prstGeom>
        </p:spPr>
      </p:pic>
      <p:sp>
        <p:nvSpPr>
          <p:cNvPr id="9" name="箭號: 有線條的向右箭號 8">
            <a:hlinkClick r:id="rId3" action="ppaction://hlinkfile"/>
            <a:extLst>
              <a:ext uri="{FF2B5EF4-FFF2-40B4-BE49-F238E27FC236}">
                <a16:creationId xmlns:a16="http://schemas.microsoft.com/office/drawing/2014/main" id="{5F6B7EE8-2483-409D-95A6-E0FEEFADF739}"/>
              </a:ext>
            </a:extLst>
          </p:cNvPr>
          <p:cNvSpPr/>
          <p:nvPr/>
        </p:nvSpPr>
        <p:spPr>
          <a:xfrm>
            <a:off x="827584" y="4365104"/>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3126670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BFF4D7-2AD1-46B4-89EB-A8FF3B853A5A}"/>
              </a:ext>
            </a:extLst>
          </p:cNvPr>
          <p:cNvSpPr>
            <a:spLocks noGrp="1"/>
          </p:cNvSpPr>
          <p:nvPr>
            <p:ph type="title"/>
          </p:nvPr>
        </p:nvSpPr>
        <p:spPr/>
        <p:txBody>
          <a:bodyPr/>
          <a:lstStyle/>
          <a:p>
            <a:r>
              <a:rPr lang="zh-TW" altLang="en-US" dirty="0"/>
              <a:t>例題 </a:t>
            </a:r>
            <a:r>
              <a:rPr lang="en-US" altLang="zh-TW" dirty="0"/>
              <a:t>11.3</a:t>
            </a:r>
            <a:endParaRPr lang="zh-TW" altLang="en-US" dirty="0"/>
          </a:p>
        </p:txBody>
      </p:sp>
      <p:sp>
        <p:nvSpPr>
          <p:cNvPr id="3" name="文字版面配置區 2">
            <a:extLst>
              <a:ext uri="{FF2B5EF4-FFF2-40B4-BE49-F238E27FC236}">
                <a16:creationId xmlns:a16="http://schemas.microsoft.com/office/drawing/2014/main" id="{57F7BB7C-F078-44A4-9BA3-EFCCDD7A0ABD}"/>
              </a:ext>
            </a:extLst>
          </p:cNvPr>
          <p:cNvSpPr>
            <a:spLocks noGrp="1"/>
          </p:cNvSpPr>
          <p:nvPr>
            <p:ph type="body" idx="1"/>
          </p:nvPr>
        </p:nvSpPr>
        <p:spPr/>
        <p:txBody>
          <a:bodyPr/>
          <a:lstStyle/>
          <a:p>
            <a:r>
              <a:rPr lang="zh-TW" altLang="en-US" dirty="0"/>
              <a:t>四個質點位於一長 </a:t>
            </a:r>
            <a:r>
              <a:rPr lang="en-US" altLang="zh-TW" dirty="0"/>
              <a:t>3 m </a:t>
            </a:r>
            <a:r>
              <a:rPr lang="zh-TW" altLang="en-US" dirty="0"/>
              <a:t>及寬 </a:t>
            </a:r>
            <a:r>
              <a:rPr lang="en-US" altLang="zh-TW" dirty="0"/>
              <a:t>4 m </a:t>
            </a:r>
            <a:r>
              <a:rPr lang="zh-TW" altLang="en-US" dirty="0"/>
              <a:t>長方形的角落上，如圖 </a:t>
            </a:r>
            <a:r>
              <a:rPr lang="en-US" altLang="zh-TW" dirty="0"/>
              <a:t>11.11 </a:t>
            </a:r>
            <a:r>
              <a:rPr lang="zh-TW" altLang="en-US" dirty="0"/>
              <a:t>所示。求對每一對角線的轉動慣量。取 </a:t>
            </a:r>
            <a:r>
              <a:rPr lang="en-US" altLang="zh-TW" i="1" dirty="0"/>
              <a:t>M </a:t>
            </a:r>
            <a:r>
              <a:rPr lang="en-US" altLang="zh-TW" dirty="0"/>
              <a:t>= 1 kg</a:t>
            </a:r>
            <a:r>
              <a:rPr lang="zh-TW" altLang="en-US" dirty="0"/>
              <a:t>。</a:t>
            </a:r>
          </a:p>
          <a:p>
            <a:endParaRPr lang="zh-TW" altLang="en-US" dirty="0"/>
          </a:p>
        </p:txBody>
      </p:sp>
      <p:sp>
        <p:nvSpPr>
          <p:cNvPr id="4" name="頁尾版面配置區 3">
            <a:extLst>
              <a:ext uri="{FF2B5EF4-FFF2-40B4-BE49-F238E27FC236}">
                <a16:creationId xmlns:a16="http://schemas.microsoft.com/office/drawing/2014/main" id="{BD33AD1B-41B9-48AF-9CE8-093919D78205}"/>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571F629A-D731-4DC7-986A-8F04EF59C279}"/>
              </a:ext>
            </a:extLst>
          </p:cNvPr>
          <p:cNvSpPr>
            <a:spLocks noGrp="1"/>
          </p:cNvSpPr>
          <p:nvPr>
            <p:ph type="sldNum" sz="quarter" idx="12"/>
          </p:nvPr>
        </p:nvSpPr>
        <p:spPr/>
        <p:txBody>
          <a:bodyPr/>
          <a:lstStyle/>
          <a:p>
            <a:fld id="{FFF700D2-071F-440E-A3FF-180D34BA4EC8}" type="slidenum">
              <a:rPr lang="en-GB" smtClean="0"/>
              <a:t>28</a:t>
            </a:fld>
            <a:endParaRPr lang="en-GB"/>
          </a:p>
        </p:txBody>
      </p:sp>
      <p:pic>
        <p:nvPicPr>
          <p:cNvPr id="6" name="圖片 5">
            <a:extLst>
              <a:ext uri="{FF2B5EF4-FFF2-40B4-BE49-F238E27FC236}">
                <a16:creationId xmlns:a16="http://schemas.microsoft.com/office/drawing/2014/main" id="{81F9A876-0E6A-4BCF-98BE-A98EC550C317}"/>
              </a:ext>
            </a:extLst>
          </p:cNvPr>
          <p:cNvPicPr>
            <a:picLocks noChangeAspect="1"/>
          </p:cNvPicPr>
          <p:nvPr/>
        </p:nvPicPr>
        <p:blipFill>
          <a:blip r:embed="rId2"/>
          <a:stretch>
            <a:fillRect/>
          </a:stretch>
        </p:blipFill>
        <p:spPr>
          <a:xfrm>
            <a:off x="4979193" y="3573016"/>
            <a:ext cx="3148013" cy="2547938"/>
          </a:xfrm>
          <a:prstGeom prst="rect">
            <a:avLst/>
          </a:prstGeom>
        </p:spPr>
      </p:pic>
      <p:sp>
        <p:nvSpPr>
          <p:cNvPr id="7" name="箭號: 有線條的向右箭號 6">
            <a:hlinkClick r:id="rId3" action="ppaction://hlinkfile"/>
            <a:extLst>
              <a:ext uri="{FF2B5EF4-FFF2-40B4-BE49-F238E27FC236}">
                <a16:creationId xmlns:a16="http://schemas.microsoft.com/office/drawing/2014/main" id="{9A713071-4D5C-4003-B7EF-69391C8FF74B}"/>
              </a:ext>
            </a:extLst>
          </p:cNvPr>
          <p:cNvSpPr/>
          <p:nvPr/>
        </p:nvSpPr>
        <p:spPr>
          <a:xfrm>
            <a:off x="827584" y="3933056"/>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2569798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2F5BFB39-7241-4999-B468-4D1DA8234475}"/>
              </a:ext>
            </a:extLst>
          </p:cNvPr>
          <p:cNvSpPr>
            <a:spLocks noGrp="1"/>
          </p:cNvSpPr>
          <p:nvPr>
            <p:ph type="title"/>
          </p:nvPr>
        </p:nvSpPr>
        <p:spPr/>
        <p:txBody>
          <a:bodyPr/>
          <a:lstStyle/>
          <a:p>
            <a:r>
              <a:rPr lang="en-US" altLang="zh-TW" dirty="0"/>
              <a:t>11.2 </a:t>
            </a:r>
            <a:r>
              <a:rPr lang="zh-TW" altLang="en-US" dirty="0"/>
              <a:t>轉動動能及轉動慣量</a:t>
            </a:r>
          </a:p>
        </p:txBody>
      </p:sp>
      <p:sp>
        <p:nvSpPr>
          <p:cNvPr id="3" name="內容版面配置區 2">
            <a:extLst>
              <a:ext uri="{FF2B5EF4-FFF2-40B4-BE49-F238E27FC236}">
                <a16:creationId xmlns:a16="http://schemas.microsoft.com/office/drawing/2014/main" id="{736ECC26-3C8A-472B-A94E-EBF3B760DEB0}"/>
              </a:ext>
            </a:extLst>
          </p:cNvPr>
          <p:cNvSpPr>
            <a:spLocks noGrp="1"/>
          </p:cNvSpPr>
          <p:nvPr>
            <p:ph sz="half" idx="1"/>
          </p:nvPr>
        </p:nvSpPr>
        <p:spPr/>
        <p:txBody>
          <a:bodyPr/>
          <a:lstStyle/>
          <a:p>
            <a:pPr>
              <a:lnSpc>
                <a:spcPct val="150000"/>
              </a:lnSpc>
            </a:pPr>
            <a:r>
              <a:rPr lang="zh-TW" altLang="en-US" dirty="0"/>
              <a:t>圖 </a:t>
            </a:r>
            <a:r>
              <a:rPr lang="en-US" altLang="zh-TW" dirty="0"/>
              <a:t>11.12 </a:t>
            </a:r>
            <a:r>
              <a:rPr lang="zh-TW" altLang="en-US" dirty="0"/>
              <a:t>為一剛體繞一垂直距質心 </a:t>
            </a:r>
            <a:r>
              <a:rPr lang="en-US" altLang="zh-TW" i="1" dirty="0"/>
              <a:t>h</a:t>
            </a:r>
            <a:r>
              <a:rPr lang="en-US" altLang="zh-TW" dirty="0"/>
              <a:t> </a:t>
            </a:r>
            <a:r>
              <a:rPr lang="zh-TW" altLang="en-US" dirty="0"/>
              <a:t>處的軸轉動。</a:t>
            </a:r>
          </a:p>
          <a:p>
            <a:pPr>
              <a:lnSpc>
                <a:spcPct val="150000"/>
              </a:lnSpc>
            </a:pPr>
            <a:endParaRPr lang="zh-TW" altLang="en-US" dirty="0"/>
          </a:p>
        </p:txBody>
      </p:sp>
      <p:pic>
        <p:nvPicPr>
          <p:cNvPr id="8" name="內容版面配置區 7">
            <a:extLst>
              <a:ext uri="{FF2B5EF4-FFF2-40B4-BE49-F238E27FC236}">
                <a16:creationId xmlns:a16="http://schemas.microsoft.com/office/drawing/2014/main" id="{5BE04837-64F9-4BDB-B9DF-8104E70069B4}"/>
              </a:ext>
            </a:extLst>
          </p:cNvPr>
          <p:cNvPicPr>
            <a:picLocks noGrp="1" noChangeAspect="1"/>
          </p:cNvPicPr>
          <p:nvPr>
            <p:ph sz="half" idx="2"/>
          </p:nvPr>
        </p:nvPicPr>
        <p:blipFill>
          <a:blip r:embed="rId2"/>
          <a:stretch>
            <a:fillRect/>
          </a:stretch>
        </p:blipFill>
        <p:spPr>
          <a:xfrm>
            <a:off x="4648200" y="1591399"/>
            <a:ext cx="3802380" cy="4274820"/>
          </a:xfrm>
          <a:prstGeom prst="rect">
            <a:avLst/>
          </a:prstGeom>
        </p:spPr>
      </p:pic>
      <p:sp>
        <p:nvSpPr>
          <p:cNvPr id="4" name="頁尾版面配置區 3">
            <a:extLst>
              <a:ext uri="{FF2B5EF4-FFF2-40B4-BE49-F238E27FC236}">
                <a16:creationId xmlns:a16="http://schemas.microsoft.com/office/drawing/2014/main" id="{71E5C601-719E-441D-9F0E-A0EF1E30A697}"/>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900239DC-2EC9-4E6C-A177-41F66E1A4838}"/>
              </a:ext>
            </a:extLst>
          </p:cNvPr>
          <p:cNvSpPr>
            <a:spLocks noGrp="1"/>
          </p:cNvSpPr>
          <p:nvPr>
            <p:ph type="sldNum" sz="quarter" idx="12"/>
          </p:nvPr>
        </p:nvSpPr>
        <p:spPr/>
        <p:txBody>
          <a:bodyPr/>
          <a:lstStyle/>
          <a:p>
            <a:fld id="{FFF700D2-071F-440E-A3FF-180D34BA4EC8}" type="slidenum">
              <a:rPr lang="en-GB" smtClean="0"/>
              <a:t>29</a:t>
            </a:fld>
            <a:endParaRPr lang="en-GB"/>
          </a:p>
        </p:txBody>
      </p:sp>
    </p:spTree>
    <p:extLst>
      <p:ext uri="{BB962C8B-B14F-4D97-AF65-F5344CB8AC3E}">
        <p14:creationId xmlns:p14="http://schemas.microsoft.com/office/powerpoint/2010/main" val="3977357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B07825-8242-48EA-B62D-5E2B51284634}"/>
              </a:ext>
            </a:extLst>
          </p:cNvPr>
          <p:cNvSpPr>
            <a:spLocks noGrp="1"/>
          </p:cNvSpPr>
          <p:nvPr>
            <p:ph type="title"/>
          </p:nvPr>
        </p:nvSpPr>
        <p:spPr/>
        <p:txBody>
          <a:bodyPr/>
          <a:lstStyle/>
          <a:p>
            <a:r>
              <a:rPr lang="zh-TW" altLang="en-US" dirty="0"/>
              <a:t>第</a:t>
            </a:r>
            <a:r>
              <a:rPr lang="en-US" altLang="zh-TW" dirty="0"/>
              <a:t>11</a:t>
            </a:r>
            <a:r>
              <a:rPr lang="zh-TW" altLang="en-US" dirty="0"/>
              <a:t>章 剛體的定軸轉動</a:t>
            </a:r>
          </a:p>
        </p:txBody>
      </p:sp>
      <p:pic>
        <p:nvPicPr>
          <p:cNvPr id="6" name="內容版面配置區 5">
            <a:extLst>
              <a:ext uri="{FF2B5EF4-FFF2-40B4-BE49-F238E27FC236}">
                <a16:creationId xmlns:a16="http://schemas.microsoft.com/office/drawing/2014/main" id="{D52BC87A-15B8-4A28-BEC7-7F4F1EB47EDB}"/>
              </a:ext>
            </a:extLst>
          </p:cNvPr>
          <p:cNvPicPr>
            <a:picLocks noGrp="1" noChangeAspect="1"/>
          </p:cNvPicPr>
          <p:nvPr>
            <p:ph idx="1"/>
          </p:nvPr>
        </p:nvPicPr>
        <p:blipFill>
          <a:blip r:embed="rId2"/>
          <a:stretch>
            <a:fillRect/>
          </a:stretch>
        </p:blipFill>
        <p:spPr>
          <a:xfrm>
            <a:off x="1423625" y="1341438"/>
            <a:ext cx="6296750" cy="5014912"/>
          </a:xfrm>
        </p:spPr>
      </p:pic>
      <p:sp>
        <p:nvSpPr>
          <p:cNvPr id="4" name="頁尾版面配置區 3">
            <a:extLst>
              <a:ext uri="{FF2B5EF4-FFF2-40B4-BE49-F238E27FC236}">
                <a16:creationId xmlns:a16="http://schemas.microsoft.com/office/drawing/2014/main" id="{4D9BB1C7-A459-466C-AE92-881898ECD6BB}"/>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6ABCBFF0-D623-4A88-A19D-ECBE2C253FA1}"/>
              </a:ext>
            </a:extLst>
          </p:cNvPr>
          <p:cNvSpPr>
            <a:spLocks noGrp="1"/>
          </p:cNvSpPr>
          <p:nvPr>
            <p:ph type="sldNum" sz="quarter" idx="12"/>
          </p:nvPr>
        </p:nvSpPr>
        <p:spPr/>
        <p:txBody>
          <a:bodyPr/>
          <a:lstStyle/>
          <a:p>
            <a:fld id="{FFF700D2-071F-440E-A3FF-180D34BA4EC8}" type="slidenum">
              <a:rPr lang="en-GB" smtClean="0"/>
              <a:pPr/>
              <a:t>3</a:t>
            </a:fld>
            <a:endParaRPr lang="en-GB"/>
          </a:p>
        </p:txBody>
      </p:sp>
    </p:spTree>
    <p:extLst>
      <p:ext uri="{BB962C8B-B14F-4D97-AF65-F5344CB8AC3E}">
        <p14:creationId xmlns:p14="http://schemas.microsoft.com/office/powerpoint/2010/main" val="18644258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C4C7C13E-5EDA-4025-8F80-3CC88FDCF01B}"/>
              </a:ext>
            </a:extLst>
          </p:cNvPr>
          <p:cNvSpPr>
            <a:spLocks noGrp="1"/>
          </p:cNvSpPr>
          <p:nvPr>
            <p:ph type="title"/>
          </p:nvPr>
        </p:nvSpPr>
        <p:spPr/>
        <p:txBody>
          <a:bodyPr/>
          <a:lstStyle/>
          <a:p>
            <a:r>
              <a:rPr lang="en-US" altLang="zh-TW" dirty="0"/>
              <a:t>11.2 </a:t>
            </a:r>
            <a:r>
              <a:rPr lang="zh-TW" altLang="en-US" dirty="0"/>
              <a:t>轉動動能及轉動慣量</a:t>
            </a:r>
          </a:p>
        </p:txBody>
      </p:sp>
      <p:sp>
        <p:nvSpPr>
          <p:cNvPr id="8" name="內容版面配置區 7">
            <a:extLst>
              <a:ext uri="{FF2B5EF4-FFF2-40B4-BE49-F238E27FC236}">
                <a16:creationId xmlns:a16="http://schemas.microsoft.com/office/drawing/2014/main" id="{15CEFE70-086C-4C54-B888-288D54834CA8}"/>
              </a:ext>
            </a:extLst>
          </p:cNvPr>
          <p:cNvSpPr>
            <a:spLocks noGrp="1"/>
          </p:cNvSpPr>
          <p:nvPr>
            <p:ph idx="1"/>
          </p:nvPr>
        </p:nvSpPr>
        <p:spPr/>
        <p:txBody>
          <a:bodyPr>
            <a:normAutofit/>
          </a:bodyPr>
          <a:lstStyle/>
          <a:p>
            <a:pPr>
              <a:lnSpc>
                <a:spcPct val="150000"/>
              </a:lnSpc>
            </a:pPr>
            <a:r>
              <a:rPr lang="zh-TW" altLang="en-US" dirty="0"/>
              <a:t>由 </a:t>
            </a:r>
            <a:r>
              <a:rPr lang="en-US" altLang="zh-TW" dirty="0"/>
              <a:t>10.8 </a:t>
            </a:r>
            <a:r>
              <a:rPr lang="zh-TW" altLang="en-US" dirty="0"/>
              <a:t>式可知物體的動能有兩項，</a:t>
            </a:r>
            <a:r>
              <a:rPr lang="en-US" altLang="zh-TW" i="1" dirty="0"/>
              <a:t>K</a:t>
            </a:r>
            <a:r>
              <a:rPr lang="en-US" altLang="zh-TW" dirty="0"/>
              <a:t> </a:t>
            </a:r>
            <a:r>
              <a:rPr lang="zh-TW" altLang="en-US" dirty="0"/>
              <a:t>＝ </a:t>
            </a:r>
            <a:r>
              <a:rPr lang="en-US" altLang="zh-TW" i="1" dirty="0" err="1"/>
              <a:t>K</a:t>
            </a:r>
            <a:r>
              <a:rPr lang="en-US" altLang="zh-TW" baseline="-25000" dirty="0" err="1"/>
              <a:t>CM</a:t>
            </a:r>
            <a:r>
              <a:rPr lang="en-US" altLang="zh-TW" dirty="0"/>
              <a:t> +</a:t>
            </a:r>
            <a:r>
              <a:rPr lang="zh-TW" altLang="en-US" dirty="0"/>
              <a:t> </a:t>
            </a:r>
            <a:r>
              <a:rPr lang="en-US" altLang="zh-TW" i="1" dirty="0" err="1"/>
              <a:t>K</a:t>
            </a:r>
            <a:r>
              <a:rPr lang="en-US" altLang="zh-TW" baseline="-25000" dirty="0" err="1"/>
              <a:t>rel</a:t>
            </a:r>
            <a:r>
              <a:rPr lang="zh-TW" altLang="en-US" dirty="0"/>
              <a:t>。</a:t>
            </a:r>
          </a:p>
          <a:p>
            <a:pPr>
              <a:lnSpc>
                <a:spcPct val="150000"/>
              </a:lnSpc>
            </a:pPr>
            <a:r>
              <a:rPr lang="zh-TW" altLang="en-US" dirty="0"/>
              <a:t>第一項為質心運動的動能，</a:t>
            </a:r>
            <a:r>
              <a:rPr lang="en-US" altLang="zh-TW" i="1" dirty="0"/>
              <a:t> </a:t>
            </a:r>
            <a:r>
              <a:rPr lang="en-US" altLang="zh-TW" i="1" dirty="0" err="1"/>
              <a:t>K</a:t>
            </a:r>
            <a:r>
              <a:rPr lang="en-US" altLang="zh-TW" baseline="-25000" dirty="0" err="1"/>
              <a:t>rel</a:t>
            </a:r>
            <a:r>
              <a:rPr lang="zh-TW" altLang="en-US" baseline="-25000" dirty="0"/>
              <a:t> </a:t>
            </a:r>
            <a:r>
              <a:rPr lang="zh-TW" altLang="en-US" dirty="0"/>
              <a:t>為相對於質心運動的動能。</a:t>
            </a:r>
          </a:p>
          <a:p>
            <a:pPr>
              <a:lnSpc>
                <a:spcPct val="150000"/>
              </a:lnSpc>
            </a:pPr>
            <a:r>
              <a:rPr lang="zh-TW" altLang="en-US" dirty="0"/>
              <a:t>已知轉動中的物體，其內部各點對其他內部任一點的角速度均相同，特別是，雖然物體為對 </a:t>
            </a:r>
            <a:r>
              <a:rPr lang="en-US" altLang="zh-TW" i="1" dirty="0"/>
              <a:t>O</a:t>
            </a:r>
            <a:r>
              <a:rPr lang="en-US" altLang="zh-TW" dirty="0"/>
              <a:t> </a:t>
            </a:r>
            <a:r>
              <a:rPr lang="zh-TW" altLang="en-US" dirty="0"/>
              <a:t>軸轉動，但其對質心的角速度仍是 </a:t>
            </a:r>
            <a:r>
              <a:rPr lang="en-US" altLang="zh-TW" i="1" dirty="0"/>
              <a:t>ω</a:t>
            </a:r>
            <a:r>
              <a:rPr lang="zh-TW" altLang="en-US" dirty="0"/>
              <a:t>。</a:t>
            </a:r>
            <a:endParaRPr lang="en-US" altLang="zh-TW" dirty="0"/>
          </a:p>
        </p:txBody>
      </p:sp>
      <p:sp>
        <p:nvSpPr>
          <p:cNvPr id="5" name="頁尾版面配置區 4">
            <a:extLst>
              <a:ext uri="{FF2B5EF4-FFF2-40B4-BE49-F238E27FC236}">
                <a16:creationId xmlns:a16="http://schemas.microsoft.com/office/drawing/2014/main" id="{C8EEB73B-8058-4581-BED5-27F0EA3BF4DD}"/>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6" name="投影片編號版面配置區 5">
            <a:extLst>
              <a:ext uri="{FF2B5EF4-FFF2-40B4-BE49-F238E27FC236}">
                <a16:creationId xmlns:a16="http://schemas.microsoft.com/office/drawing/2014/main" id="{1D05D705-5964-4C1C-87F4-6F0818F3DB6A}"/>
              </a:ext>
            </a:extLst>
          </p:cNvPr>
          <p:cNvSpPr>
            <a:spLocks noGrp="1"/>
          </p:cNvSpPr>
          <p:nvPr>
            <p:ph type="sldNum" sz="quarter" idx="12"/>
          </p:nvPr>
        </p:nvSpPr>
        <p:spPr/>
        <p:txBody>
          <a:bodyPr/>
          <a:lstStyle/>
          <a:p>
            <a:fld id="{FFF700D2-071F-440E-A3FF-180D34BA4EC8}" type="slidenum">
              <a:rPr lang="en-GB" smtClean="0"/>
              <a:t>30</a:t>
            </a:fld>
            <a:endParaRPr lang="en-GB"/>
          </a:p>
        </p:txBody>
      </p:sp>
    </p:spTree>
    <p:extLst>
      <p:ext uri="{BB962C8B-B14F-4D97-AF65-F5344CB8AC3E}">
        <p14:creationId xmlns:p14="http://schemas.microsoft.com/office/powerpoint/2010/main" val="2444684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C4C7C13E-5EDA-4025-8F80-3CC88FDCF01B}"/>
              </a:ext>
            </a:extLst>
          </p:cNvPr>
          <p:cNvSpPr>
            <a:spLocks noGrp="1"/>
          </p:cNvSpPr>
          <p:nvPr>
            <p:ph type="title"/>
          </p:nvPr>
        </p:nvSpPr>
        <p:spPr/>
        <p:txBody>
          <a:bodyPr/>
          <a:lstStyle/>
          <a:p>
            <a:r>
              <a:rPr lang="en-US" altLang="zh-TW" dirty="0"/>
              <a:t>11.2 </a:t>
            </a:r>
            <a:r>
              <a:rPr lang="zh-TW" altLang="en-US" dirty="0"/>
              <a:t>轉動動能及轉動慣量</a:t>
            </a:r>
          </a:p>
        </p:txBody>
      </p:sp>
      <p:sp>
        <p:nvSpPr>
          <p:cNvPr id="8" name="內容版面配置區 7">
            <a:extLst>
              <a:ext uri="{FF2B5EF4-FFF2-40B4-BE49-F238E27FC236}">
                <a16:creationId xmlns:a16="http://schemas.microsoft.com/office/drawing/2014/main" id="{15CEFE70-086C-4C54-B888-288D54834CA8}"/>
              </a:ext>
            </a:extLst>
          </p:cNvPr>
          <p:cNvSpPr>
            <a:spLocks noGrp="1"/>
          </p:cNvSpPr>
          <p:nvPr>
            <p:ph idx="1"/>
          </p:nvPr>
        </p:nvSpPr>
        <p:spPr/>
        <p:txBody>
          <a:bodyPr>
            <a:normAutofit/>
          </a:bodyPr>
          <a:lstStyle/>
          <a:p>
            <a:r>
              <a:rPr lang="zh-TW" altLang="en-US" dirty="0"/>
              <a:t>因此，繞著定軸轉動的物體其總動能為</a:t>
            </a:r>
            <a:br>
              <a:rPr lang="en-US" altLang="zh-TW" dirty="0"/>
            </a:br>
            <a:br>
              <a:rPr lang="en-US" altLang="zh-TW" dirty="0"/>
            </a:br>
            <a:r>
              <a:rPr lang="zh-TW" altLang="en-US" dirty="0"/>
              <a:t>或</a:t>
            </a:r>
            <a:br>
              <a:rPr lang="en-US" altLang="zh-TW" dirty="0"/>
            </a:br>
            <a:br>
              <a:rPr lang="en-US" altLang="zh-TW" dirty="0"/>
            </a:br>
            <a:r>
              <a:rPr lang="zh-TW" altLang="en-US" dirty="0"/>
              <a:t>其中</a:t>
            </a:r>
            <a:endParaRPr lang="en-US" altLang="zh-TW" dirty="0"/>
          </a:p>
          <a:p>
            <a:endParaRPr lang="en-US" altLang="zh-TW" dirty="0"/>
          </a:p>
          <a:p>
            <a:r>
              <a:rPr lang="zh-TW" altLang="en-US" dirty="0"/>
              <a:t>上式稱為</a:t>
            </a:r>
            <a:r>
              <a:rPr lang="zh-TW" altLang="en-US" b="1" dirty="0">
                <a:solidFill>
                  <a:srgbClr val="C00000"/>
                </a:solidFill>
              </a:rPr>
              <a:t>平行軸定理</a:t>
            </a:r>
            <a:r>
              <a:rPr lang="en-US" altLang="zh-TW" dirty="0"/>
              <a:t>(parallel axis theorem)</a:t>
            </a:r>
            <a:r>
              <a:rPr lang="zh-TW" altLang="en-US" dirty="0"/>
              <a:t>，由此式可知對任一轉軸的轉動慣量 </a:t>
            </a:r>
            <a:r>
              <a:rPr lang="en-US" altLang="zh-TW" i="1" dirty="0"/>
              <a:t>I </a:t>
            </a:r>
            <a:r>
              <a:rPr lang="zh-TW" altLang="en-US" dirty="0"/>
              <a:t>與對平行此軸且通過質心的轉軸的轉動慣量 </a:t>
            </a:r>
            <a:r>
              <a:rPr lang="en-US" altLang="zh-TW" i="1" dirty="0" err="1"/>
              <a:t>I</a:t>
            </a:r>
            <a:r>
              <a:rPr lang="en-US" altLang="zh-TW" baseline="-25000" dirty="0" err="1"/>
              <a:t>CM</a:t>
            </a:r>
            <a:r>
              <a:rPr lang="zh-TW" altLang="en-US" dirty="0"/>
              <a:t>，兩者之間的關係。</a:t>
            </a:r>
          </a:p>
        </p:txBody>
      </p:sp>
      <p:sp>
        <p:nvSpPr>
          <p:cNvPr id="5" name="頁尾版面配置區 4">
            <a:extLst>
              <a:ext uri="{FF2B5EF4-FFF2-40B4-BE49-F238E27FC236}">
                <a16:creationId xmlns:a16="http://schemas.microsoft.com/office/drawing/2014/main" id="{C8EEB73B-8058-4581-BED5-27F0EA3BF4DD}"/>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6" name="投影片編號版面配置區 5">
            <a:extLst>
              <a:ext uri="{FF2B5EF4-FFF2-40B4-BE49-F238E27FC236}">
                <a16:creationId xmlns:a16="http://schemas.microsoft.com/office/drawing/2014/main" id="{1D05D705-5964-4C1C-87F4-6F0818F3DB6A}"/>
              </a:ext>
            </a:extLst>
          </p:cNvPr>
          <p:cNvSpPr>
            <a:spLocks noGrp="1"/>
          </p:cNvSpPr>
          <p:nvPr>
            <p:ph type="sldNum" sz="quarter" idx="12"/>
          </p:nvPr>
        </p:nvSpPr>
        <p:spPr/>
        <p:txBody>
          <a:bodyPr/>
          <a:lstStyle/>
          <a:p>
            <a:fld id="{FFF700D2-071F-440E-A3FF-180D34BA4EC8}" type="slidenum">
              <a:rPr lang="en-GB" smtClean="0"/>
              <a:t>31</a:t>
            </a:fld>
            <a:endParaRPr lang="en-GB"/>
          </a:p>
        </p:txBody>
      </p:sp>
      <p:pic>
        <p:nvPicPr>
          <p:cNvPr id="9" name="圖片 8">
            <a:extLst>
              <a:ext uri="{FF2B5EF4-FFF2-40B4-BE49-F238E27FC236}">
                <a16:creationId xmlns:a16="http://schemas.microsoft.com/office/drawing/2014/main" id="{052DB6C8-BD7C-4CB0-9A0F-120BAD6A2E2F}"/>
              </a:ext>
            </a:extLst>
          </p:cNvPr>
          <p:cNvPicPr>
            <a:picLocks noChangeAspect="1"/>
          </p:cNvPicPr>
          <p:nvPr/>
        </p:nvPicPr>
        <p:blipFill>
          <a:blip r:embed="rId2"/>
          <a:stretch>
            <a:fillRect/>
          </a:stretch>
        </p:blipFill>
        <p:spPr>
          <a:xfrm>
            <a:off x="3347864" y="1851625"/>
            <a:ext cx="2013585" cy="486727"/>
          </a:xfrm>
          <a:prstGeom prst="rect">
            <a:avLst/>
          </a:prstGeom>
        </p:spPr>
      </p:pic>
      <p:pic>
        <p:nvPicPr>
          <p:cNvPr id="10" name="圖片 9">
            <a:extLst>
              <a:ext uri="{FF2B5EF4-FFF2-40B4-BE49-F238E27FC236}">
                <a16:creationId xmlns:a16="http://schemas.microsoft.com/office/drawing/2014/main" id="{922DFB9C-7A01-4783-BD4F-594D12D84623}"/>
              </a:ext>
            </a:extLst>
          </p:cNvPr>
          <p:cNvPicPr>
            <a:picLocks noChangeAspect="1"/>
          </p:cNvPicPr>
          <p:nvPr/>
        </p:nvPicPr>
        <p:blipFill>
          <a:blip r:embed="rId3"/>
          <a:stretch>
            <a:fillRect/>
          </a:stretch>
        </p:blipFill>
        <p:spPr>
          <a:xfrm>
            <a:off x="2272665" y="2492896"/>
            <a:ext cx="6414135" cy="713423"/>
          </a:xfrm>
          <a:prstGeom prst="rect">
            <a:avLst/>
          </a:prstGeom>
        </p:spPr>
      </p:pic>
      <p:pic>
        <p:nvPicPr>
          <p:cNvPr id="11" name="圖片 10">
            <a:extLst>
              <a:ext uri="{FF2B5EF4-FFF2-40B4-BE49-F238E27FC236}">
                <a16:creationId xmlns:a16="http://schemas.microsoft.com/office/drawing/2014/main" id="{A7A8D60B-8903-43E1-863A-C1E6EF56958E}"/>
              </a:ext>
            </a:extLst>
          </p:cNvPr>
          <p:cNvPicPr>
            <a:picLocks noChangeAspect="1"/>
          </p:cNvPicPr>
          <p:nvPr/>
        </p:nvPicPr>
        <p:blipFill>
          <a:blip r:embed="rId4"/>
          <a:stretch>
            <a:fillRect/>
          </a:stretch>
        </p:blipFill>
        <p:spPr>
          <a:xfrm>
            <a:off x="2319337" y="3573016"/>
            <a:ext cx="6320790" cy="640080"/>
          </a:xfrm>
          <a:prstGeom prst="rect">
            <a:avLst/>
          </a:prstGeom>
        </p:spPr>
      </p:pic>
    </p:spTree>
    <p:extLst>
      <p:ext uri="{BB962C8B-B14F-4D97-AF65-F5344CB8AC3E}">
        <p14:creationId xmlns:p14="http://schemas.microsoft.com/office/powerpoint/2010/main" val="607832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DB27E7-ACE6-4E58-BFE5-848061747F7B}"/>
              </a:ext>
            </a:extLst>
          </p:cNvPr>
          <p:cNvSpPr>
            <a:spLocks noGrp="1"/>
          </p:cNvSpPr>
          <p:nvPr>
            <p:ph type="title"/>
          </p:nvPr>
        </p:nvSpPr>
        <p:spPr/>
        <p:txBody>
          <a:bodyPr/>
          <a:lstStyle/>
          <a:p>
            <a:r>
              <a:rPr lang="en-US" altLang="zh-TW" dirty="0"/>
              <a:t>11.3 </a:t>
            </a:r>
            <a:r>
              <a:rPr lang="zh-TW" altLang="en-US" dirty="0"/>
              <a:t>連續體的轉動慣量</a:t>
            </a:r>
          </a:p>
        </p:txBody>
      </p:sp>
      <p:sp>
        <p:nvSpPr>
          <p:cNvPr id="3" name="內容版面配置區 2">
            <a:extLst>
              <a:ext uri="{FF2B5EF4-FFF2-40B4-BE49-F238E27FC236}">
                <a16:creationId xmlns:a16="http://schemas.microsoft.com/office/drawing/2014/main" id="{795BBBE8-40E6-4270-8736-AEDC1986AE48}"/>
              </a:ext>
            </a:extLst>
          </p:cNvPr>
          <p:cNvSpPr>
            <a:spLocks noGrp="1"/>
          </p:cNvSpPr>
          <p:nvPr>
            <p:ph sz="half" idx="1"/>
          </p:nvPr>
        </p:nvSpPr>
        <p:spPr>
          <a:xfrm>
            <a:off x="457200" y="1340768"/>
            <a:ext cx="4402832" cy="5040560"/>
          </a:xfrm>
        </p:spPr>
        <p:txBody>
          <a:bodyPr>
            <a:normAutofit/>
          </a:bodyPr>
          <a:lstStyle/>
          <a:p>
            <a:pPr>
              <a:lnSpc>
                <a:spcPct val="150000"/>
              </a:lnSpc>
            </a:pPr>
            <a:r>
              <a:rPr lang="zh-TW" altLang="en-US" dirty="0"/>
              <a:t>當物體的質量為連續分布時，對個別質點求和的 </a:t>
            </a:r>
            <a:r>
              <a:rPr lang="en-US" altLang="zh-TW" i="1" dirty="0"/>
              <a:t>I</a:t>
            </a:r>
            <a:r>
              <a:rPr lang="zh-TW" altLang="en-US" dirty="0"/>
              <a:t> </a:t>
            </a:r>
            <a:r>
              <a:rPr lang="en-US" altLang="zh-TW" dirty="0"/>
              <a:t>=</a:t>
            </a:r>
            <a:r>
              <a:rPr lang="zh-TW" altLang="en-US" dirty="0"/>
              <a:t>  </a:t>
            </a:r>
            <a:r>
              <a:rPr lang="zh-TW" altLang="en-US" dirty="0">
                <a:sym typeface="Symbol" panose="05050102010706020507" pitchFamily="18" charset="2"/>
              </a:rPr>
              <a:t> </a:t>
            </a:r>
            <a:r>
              <a:rPr lang="en-US" altLang="zh-TW" i="1" dirty="0" err="1"/>
              <a:t>m</a:t>
            </a:r>
            <a:r>
              <a:rPr lang="en-US" altLang="zh-TW" i="1" baseline="-25000" dirty="0" err="1"/>
              <a:t>i</a:t>
            </a:r>
            <a:r>
              <a:rPr lang="en-US" altLang="zh-TW" i="1" dirty="0" err="1"/>
              <a:t>r</a:t>
            </a:r>
            <a:r>
              <a:rPr lang="en-US" altLang="zh-TW" i="1" baseline="-25000" dirty="0" err="1"/>
              <a:t>i</a:t>
            </a:r>
            <a:r>
              <a:rPr lang="en-US" altLang="zh-TW" baseline="30000" dirty="0" err="1"/>
              <a:t>2</a:t>
            </a:r>
            <a:r>
              <a:rPr lang="zh-TW" altLang="en-US" dirty="0"/>
              <a:t> 必須改用積分。我們必須對各個無限小質量單元 </a:t>
            </a:r>
            <a:r>
              <a:rPr lang="en-US" altLang="zh-TW" i="1" dirty="0"/>
              <a:t>dm</a:t>
            </a:r>
            <a:r>
              <a:rPr lang="zh-TW" altLang="en-US" dirty="0"/>
              <a:t>，如圖 </a:t>
            </a:r>
            <a:r>
              <a:rPr lang="en-US" altLang="zh-TW" dirty="0"/>
              <a:t>11.13 </a:t>
            </a:r>
            <a:r>
              <a:rPr lang="zh-TW" altLang="en-US" dirty="0"/>
              <a:t>中，對轉動慣量的貢獻 </a:t>
            </a:r>
            <a:r>
              <a:rPr lang="en-US" altLang="zh-TW" i="1" dirty="0" err="1"/>
              <a:t>dI</a:t>
            </a:r>
            <a:r>
              <a:rPr lang="en-US" altLang="zh-TW" i="1" dirty="0"/>
              <a:t> </a:t>
            </a:r>
            <a:r>
              <a:rPr lang="zh-TW" altLang="en-US" dirty="0"/>
              <a:t>＝ </a:t>
            </a:r>
            <a:r>
              <a:rPr lang="en-US" altLang="zh-TW" i="1" dirty="0" err="1"/>
              <a:t>r</a:t>
            </a:r>
            <a:r>
              <a:rPr lang="en-US" altLang="zh-TW" baseline="30000" dirty="0" err="1"/>
              <a:t>2</a:t>
            </a:r>
            <a:r>
              <a:rPr lang="en-US" altLang="zh-TW" dirty="0"/>
              <a:t> </a:t>
            </a:r>
            <a:r>
              <a:rPr lang="en-US" altLang="zh-TW" i="1" dirty="0"/>
              <a:t>dm</a:t>
            </a:r>
            <a:r>
              <a:rPr lang="en-US" altLang="zh-TW" dirty="0"/>
              <a:t> </a:t>
            </a:r>
            <a:r>
              <a:rPr lang="zh-TW" altLang="en-US" dirty="0"/>
              <a:t>求和。</a:t>
            </a:r>
          </a:p>
          <a:p>
            <a:pPr>
              <a:lnSpc>
                <a:spcPct val="150000"/>
              </a:lnSpc>
            </a:pPr>
            <a:endParaRPr lang="zh-TW" altLang="en-US" dirty="0"/>
          </a:p>
        </p:txBody>
      </p:sp>
      <p:pic>
        <p:nvPicPr>
          <p:cNvPr id="7" name="內容版面配置區 6">
            <a:extLst>
              <a:ext uri="{FF2B5EF4-FFF2-40B4-BE49-F238E27FC236}">
                <a16:creationId xmlns:a16="http://schemas.microsoft.com/office/drawing/2014/main" id="{7DDF8E5E-2599-4A76-AFED-DE2EBFFD7DD4}"/>
              </a:ext>
            </a:extLst>
          </p:cNvPr>
          <p:cNvPicPr>
            <a:picLocks noGrp="1" noChangeAspect="1"/>
          </p:cNvPicPr>
          <p:nvPr>
            <p:ph sz="half" idx="2"/>
          </p:nvPr>
        </p:nvPicPr>
        <p:blipFill>
          <a:blip r:embed="rId2"/>
          <a:stretch>
            <a:fillRect/>
          </a:stretch>
        </p:blipFill>
        <p:spPr>
          <a:xfrm>
            <a:off x="4891134" y="1556792"/>
            <a:ext cx="3460433" cy="3660458"/>
          </a:xfrm>
          <a:prstGeom prst="rect">
            <a:avLst/>
          </a:prstGeom>
        </p:spPr>
      </p:pic>
      <p:sp>
        <p:nvSpPr>
          <p:cNvPr id="4" name="頁尾版面配置區 3">
            <a:extLst>
              <a:ext uri="{FF2B5EF4-FFF2-40B4-BE49-F238E27FC236}">
                <a16:creationId xmlns:a16="http://schemas.microsoft.com/office/drawing/2014/main" id="{34C56D88-699D-4D54-A83D-493761168608}"/>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190A38C7-F825-465C-9D52-8BD723D709A9}"/>
              </a:ext>
            </a:extLst>
          </p:cNvPr>
          <p:cNvSpPr>
            <a:spLocks noGrp="1"/>
          </p:cNvSpPr>
          <p:nvPr>
            <p:ph type="sldNum" sz="quarter" idx="12"/>
          </p:nvPr>
        </p:nvSpPr>
        <p:spPr/>
        <p:txBody>
          <a:bodyPr/>
          <a:lstStyle/>
          <a:p>
            <a:fld id="{FFF700D2-071F-440E-A3FF-180D34BA4EC8}" type="slidenum">
              <a:rPr lang="en-GB" smtClean="0"/>
              <a:t>32</a:t>
            </a:fld>
            <a:endParaRPr lang="en-GB"/>
          </a:p>
        </p:txBody>
      </p:sp>
    </p:spTree>
    <p:extLst>
      <p:ext uri="{BB962C8B-B14F-4D97-AF65-F5344CB8AC3E}">
        <p14:creationId xmlns:p14="http://schemas.microsoft.com/office/powerpoint/2010/main" val="2873373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33F60D-BB2A-48EC-A649-47C9EA5EC49F}"/>
              </a:ext>
            </a:extLst>
          </p:cNvPr>
          <p:cNvSpPr>
            <a:spLocks noGrp="1"/>
          </p:cNvSpPr>
          <p:nvPr>
            <p:ph type="title"/>
          </p:nvPr>
        </p:nvSpPr>
        <p:spPr/>
        <p:txBody>
          <a:bodyPr/>
          <a:lstStyle/>
          <a:p>
            <a:r>
              <a:rPr lang="en-US" altLang="zh-TW" dirty="0"/>
              <a:t>11.3 </a:t>
            </a:r>
            <a:r>
              <a:rPr lang="zh-TW" altLang="en-US" dirty="0"/>
              <a:t>連續體的轉動慣量</a:t>
            </a:r>
          </a:p>
        </p:txBody>
      </p:sp>
      <p:sp>
        <p:nvSpPr>
          <p:cNvPr id="3" name="內容版面配置區 2">
            <a:extLst>
              <a:ext uri="{FF2B5EF4-FFF2-40B4-BE49-F238E27FC236}">
                <a16:creationId xmlns:a16="http://schemas.microsoft.com/office/drawing/2014/main" id="{A337C399-50F1-493D-9456-E37FD90BC37C}"/>
              </a:ext>
            </a:extLst>
          </p:cNvPr>
          <p:cNvSpPr>
            <a:spLocks noGrp="1"/>
          </p:cNvSpPr>
          <p:nvPr>
            <p:ph idx="1"/>
          </p:nvPr>
        </p:nvSpPr>
        <p:spPr/>
        <p:txBody>
          <a:bodyPr/>
          <a:lstStyle/>
          <a:p>
            <a:r>
              <a:rPr lang="zh-TW" altLang="en-US" dirty="0"/>
              <a:t>每個小質量單元的選擇方式為使其上所有點到轉軸的垂直距離均相同。整個物體的轉動慣量為</a:t>
            </a:r>
            <a:endParaRPr lang="en-US" altLang="zh-TW" dirty="0"/>
          </a:p>
          <a:p>
            <a:endParaRPr lang="en-US" altLang="zh-TW" dirty="0"/>
          </a:p>
          <a:p>
            <a:endParaRPr lang="en-US" altLang="zh-TW" dirty="0"/>
          </a:p>
          <a:p>
            <a:r>
              <a:rPr lang="zh-TW" altLang="en-US" dirty="0"/>
              <a:t>幾種物體具特殊形狀的轉動慣量：</a:t>
            </a:r>
          </a:p>
          <a:p>
            <a:pPr marL="514350" indent="-514350">
              <a:buFont typeface="+mj-lt"/>
              <a:buAutoNum type="arabicPeriod"/>
            </a:pPr>
            <a:r>
              <a:rPr lang="zh-TW" altLang="en-US" dirty="0"/>
              <a:t>一細棒長 </a:t>
            </a:r>
            <a:r>
              <a:rPr lang="en-US" altLang="zh-TW" i="1" dirty="0"/>
              <a:t>L </a:t>
            </a:r>
            <a:r>
              <a:rPr lang="zh-TW" altLang="en-US" dirty="0"/>
              <a:t>質量 </a:t>
            </a:r>
            <a:r>
              <a:rPr lang="en-US" altLang="zh-TW" i="1" dirty="0"/>
              <a:t>M</a:t>
            </a:r>
            <a:r>
              <a:rPr lang="en-US" altLang="zh-TW" dirty="0"/>
              <a:t> </a:t>
            </a:r>
            <a:r>
              <a:rPr lang="zh-TW" altLang="en-US" dirty="0"/>
              <a:t>以其一端為轉軸，棒垂直於此軸轉動，如圖 </a:t>
            </a:r>
            <a:r>
              <a:rPr lang="en-US" altLang="zh-TW" dirty="0"/>
              <a:t>11.14</a:t>
            </a:r>
            <a:r>
              <a:rPr lang="zh-TW" altLang="en-US" dirty="0"/>
              <a:t>。</a:t>
            </a:r>
          </a:p>
          <a:p>
            <a:endParaRPr lang="zh-TW" altLang="en-US" dirty="0"/>
          </a:p>
        </p:txBody>
      </p:sp>
      <p:sp>
        <p:nvSpPr>
          <p:cNvPr id="4" name="頁尾版面配置區 3">
            <a:extLst>
              <a:ext uri="{FF2B5EF4-FFF2-40B4-BE49-F238E27FC236}">
                <a16:creationId xmlns:a16="http://schemas.microsoft.com/office/drawing/2014/main" id="{4A83665A-035B-438F-BB57-F6F05FC96CB8}"/>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5AEB25CF-3549-41B5-9FA4-E41375B60D2F}"/>
              </a:ext>
            </a:extLst>
          </p:cNvPr>
          <p:cNvSpPr>
            <a:spLocks noGrp="1"/>
          </p:cNvSpPr>
          <p:nvPr>
            <p:ph type="sldNum" sz="quarter" idx="12"/>
          </p:nvPr>
        </p:nvSpPr>
        <p:spPr/>
        <p:txBody>
          <a:bodyPr/>
          <a:lstStyle/>
          <a:p>
            <a:fld id="{FFF700D2-071F-440E-A3FF-180D34BA4EC8}" type="slidenum">
              <a:rPr lang="en-GB" smtClean="0"/>
              <a:t>33</a:t>
            </a:fld>
            <a:endParaRPr lang="en-GB"/>
          </a:p>
        </p:txBody>
      </p:sp>
      <p:pic>
        <p:nvPicPr>
          <p:cNvPr id="6" name="圖片 5">
            <a:extLst>
              <a:ext uri="{FF2B5EF4-FFF2-40B4-BE49-F238E27FC236}">
                <a16:creationId xmlns:a16="http://schemas.microsoft.com/office/drawing/2014/main" id="{7238A7A7-A20D-456D-B164-8DC923373632}"/>
              </a:ext>
            </a:extLst>
          </p:cNvPr>
          <p:cNvPicPr>
            <a:picLocks noChangeAspect="1"/>
          </p:cNvPicPr>
          <p:nvPr/>
        </p:nvPicPr>
        <p:blipFill>
          <a:blip r:embed="rId2"/>
          <a:stretch>
            <a:fillRect/>
          </a:stretch>
        </p:blipFill>
        <p:spPr>
          <a:xfrm>
            <a:off x="2771800" y="2492896"/>
            <a:ext cx="5547360" cy="726758"/>
          </a:xfrm>
          <a:prstGeom prst="rect">
            <a:avLst/>
          </a:prstGeom>
        </p:spPr>
      </p:pic>
      <p:pic>
        <p:nvPicPr>
          <p:cNvPr id="7" name="圖片 6">
            <a:extLst>
              <a:ext uri="{FF2B5EF4-FFF2-40B4-BE49-F238E27FC236}">
                <a16:creationId xmlns:a16="http://schemas.microsoft.com/office/drawing/2014/main" id="{209D0C49-680D-4BB5-86FB-2A60B05C80BF}"/>
              </a:ext>
            </a:extLst>
          </p:cNvPr>
          <p:cNvPicPr>
            <a:picLocks noChangeAspect="1"/>
          </p:cNvPicPr>
          <p:nvPr/>
        </p:nvPicPr>
        <p:blipFill>
          <a:blip r:embed="rId3"/>
          <a:stretch>
            <a:fillRect/>
          </a:stretch>
        </p:blipFill>
        <p:spPr>
          <a:xfrm>
            <a:off x="2771800" y="5195994"/>
            <a:ext cx="5594033" cy="786765"/>
          </a:xfrm>
          <a:prstGeom prst="rect">
            <a:avLst/>
          </a:prstGeom>
        </p:spPr>
      </p:pic>
    </p:spTree>
    <p:extLst>
      <p:ext uri="{BB962C8B-B14F-4D97-AF65-F5344CB8AC3E}">
        <p14:creationId xmlns:p14="http://schemas.microsoft.com/office/powerpoint/2010/main" val="1924468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3D25BE-FECA-49C3-B31B-AD6EBCB8D2B6}"/>
              </a:ext>
            </a:extLst>
          </p:cNvPr>
          <p:cNvSpPr>
            <a:spLocks noGrp="1"/>
          </p:cNvSpPr>
          <p:nvPr>
            <p:ph type="title"/>
          </p:nvPr>
        </p:nvSpPr>
        <p:spPr/>
        <p:txBody>
          <a:bodyPr/>
          <a:lstStyle/>
          <a:p>
            <a:r>
              <a:rPr lang="en-US" altLang="zh-TW" dirty="0"/>
              <a:t>11.3 </a:t>
            </a:r>
            <a:r>
              <a:rPr lang="zh-TW" altLang="en-US" dirty="0"/>
              <a:t>連續體的轉動慣量</a:t>
            </a:r>
          </a:p>
        </p:txBody>
      </p:sp>
      <p:sp>
        <p:nvSpPr>
          <p:cNvPr id="3" name="內容版面配置區 2">
            <a:extLst>
              <a:ext uri="{FF2B5EF4-FFF2-40B4-BE49-F238E27FC236}">
                <a16:creationId xmlns:a16="http://schemas.microsoft.com/office/drawing/2014/main" id="{727D5680-DE76-41FD-BAE8-F02A7A9C8EB9}"/>
              </a:ext>
            </a:extLst>
          </p:cNvPr>
          <p:cNvSpPr>
            <a:spLocks noGrp="1"/>
          </p:cNvSpPr>
          <p:nvPr>
            <p:ph idx="1"/>
          </p:nvPr>
        </p:nvSpPr>
        <p:spPr/>
        <p:txBody>
          <a:bodyPr/>
          <a:lstStyle/>
          <a:p>
            <a:pPr marL="514350" indent="-514350">
              <a:buFont typeface="+mj-lt"/>
              <a:buAutoNum type="arabicPeriod" startAt="2"/>
            </a:pPr>
            <a:r>
              <a:rPr lang="zh-TW" altLang="en-US" dirty="0"/>
              <a:t>半徑為 </a:t>
            </a:r>
            <a:r>
              <a:rPr lang="en-US" altLang="zh-TW" i="1" dirty="0"/>
              <a:t>R</a:t>
            </a:r>
            <a:r>
              <a:rPr lang="en-US" altLang="zh-TW" dirty="0"/>
              <a:t> </a:t>
            </a:r>
            <a:r>
              <a:rPr lang="zh-TW" altLang="en-US" dirty="0"/>
              <a:t>的圓盤或實心圓柱對下列各軸的轉動慣量：</a:t>
            </a:r>
            <a:endParaRPr lang="en-US" altLang="zh-TW" dirty="0"/>
          </a:p>
          <a:p>
            <a:pPr>
              <a:buFont typeface="Wingdings 3" pitchFamily="18" charset="2"/>
              <a:buNone/>
            </a:pPr>
            <a:r>
              <a:rPr lang="zh-TW" altLang="en-US" dirty="0"/>
              <a:t>   </a:t>
            </a:r>
            <a:r>
              <a:rPr lang="en-US" altLang="zh-TW" dirty="0"/>
              <a:t>(a)</a:t>
            </a:r>
            <a:r>
              <a:rPr lang="zh-TW" altLang="en-US" dirty="0"/>
              <a:t>通過中心且垂直於盤面，如圖 </a:t>
            </a:r>
            <a:r>
              <a:rPr lang="en-US" altLang="zh-TW" dirty="0" err="1"/>
              <a:t>11.15a</a:t>
            </a:r>
            <a:r>
              <a:rPr lang="zh-TW" altLang="en-US" dirty="0"/>
              <a:t>； </a:t>
            </a:r>
            <a:endParaRPr lang="en-US" altLang="zh-TW" dirty="0"/>
          </a:p>
          <a:p>
            <a:pPr>
              <a:buFont typeface="Wingdings 3" pitchFamily="18" charset="2"/>
              <a:buNone/>
            </a:pPr>
            <a:r>
              <a:rPr lang="zh-TW" altLang="en-US" dirty="0"/>
              <a:t>   </a:t>
            </a:r>
            <a:r>
              <a:rPr lang="en-US" altLang="zh-TW" dirty="0"/>
              <a:t>(b)</a:t>
            </a:r>
            <a:r>
              <a:rPr lang="zh-TW" altLang="en-US" dirty="0"/>
              <a:t>在盤邊且垂直於盤面，如圖 </a:t>
            </a:r>
            <a:r>
              <a:rPr lang="en-US" altLang="zh-TW" dirty="0" err="1"/>
              <a:t>11.15b</a:t>
            </a:r>
            <a:r>
              <a:rPr lang="zh-TW" altLang="en-US" dirty="0"/>
              <a:t>。</a:t>
            </a:r>
          </a:p>
          <a:p>
            <a:endParaRPr lang="zh-TW" altLang="en-US" dirty="0"/>
          </a:p>
        </p:txBody>
      </p:sp>
      <p:sp>
        <p:nvSpPr>
          <p:cNvPr id="4" name="頁尾版面配置區 3">
            <a:extLst>
              <a:ext uri="{FF2B5EF4-FFF2-40B4-BE49-F238E27FC236}">
                <a16:creationId xmlns:a16="http://schemas.microsoft.com/office/drawing/2014/main" id="{16D29006-EEE0-40BC-8068-06F4917C0520}"/>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BEE5D586-5E9D-49A6-9E7A-3D4F5EC40C38}"/>
              </a:ext>
            </a:extLst>
          </p:cNvPr>
          <p:cNvSpPr>
            <a:spLocks noGrp="1"/>
          </p:cNvSpPr>
          <p:nvPr>
            <p:ph type="sldNum" sz="quarter" idx="12"/>
          </p:nvPr>
        </p:nvSpPr>
        <p:spPr/>
        <p:txBody>
          <a:bodyPr/>
          <a:lstStyle/>
          <a:p>
            <a:fld id="{FFF700D2-071F-440E-A3FF-180D34BA4EC8}" type="slidenum">
              <a:rPr lang="en-GB" smtClean="0"/>
              <a:t>34</a:t>
            </a:fld>
            <a:endParaRPr lang="en-GB"/>
          </a:p>
        </p:txBody>
      </p:sp>
      <p:pic>
        <p:nvPicPr>
          <p:cNvPr id="7" name="圖片 6">
            <a:extLst>
              <a:ext uri="{FF2B5EF4-FFF2-40B4-BE49-F238E27FC236}">
                <a16:creationId xmlns:a16="http://schemas.microsoft.com/office/drawing/2014/main" id="{296CEBFF-C2F6-4D6A-B4E1-6253E750DE63}"/>
              </a:ext>
            </a:extLst>
          </p:cNvPr>
          <p:cNvPicPr>
            <a:picLocks noChangeAspect="1"/>
          </p:cNvPicPr>
          <p:nvPr/>
        </p:nvPicPr>
        <p:blipFill>
          <a:blip r:embed="rId2"/>
          <a:stretch>
            <a:fillRect/>
          </a:stretch>
        </p:blipFill>
        <p:spPr>
          <a:xfrm>
            <a:off x="1115616" y="3717032"/>
            <a:ext cx="7440930" cy="1693545"/>
          </a:xfrm>
          <a:prstGeom prst="rect">
            <a:avLst/>
          </a:prstGeom>
        </p:spPr>
      </p:pic>
    </p:spTree>
    <p:extLst>
      <p:ext uri="{BB962C8B-B14F-4D97-AF65-F5344CB8AC3E}">
        <p14:creationId xmlns:p14="http://schemas.microsoft.com/office/powerpoint/2010/main" val="4270150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3696BFB3-01BA-4EE7-AE21-9F23CC564D2B}"/>
              </a:ext>
            </a:extLst>
          </p:cNvPr>
          <p:cNvSpPr>
            <a:spLocks noGrp="1"/>
          </p:cNvSpPr>
          <p:nvPr>
            <p:ph type="title"/>
          </p:nvPr>
        </p:nvSpPr>
        <p:spPr/>
        <p:txBody>
          <a:bodyPr/>
          <a:lstStyle/>
          <a:p>
            <a:r>
              <a:rPr lang="en-US" altLang="zh-TW" dirty="0"/>
              <a:t>11.3 </a:t>
            </a:r>
            <a:r>
              <a:rPr lang="zh-TW" altLang="en-US" dirty="0"/>
              <a:t>連續體的轉動慣量</a:t>
            </a:r>
          </a:p>
        </p:txBody>
      </p:sp>
      <p:pic>
        <p:nvPicPr>
          <p:cNvPr id="9" name="內容版面配置區 8">
            <a:extLst>
              <a:ext uri="{FF2B5EF4-FFF2-40B4-BE49-F238E27FC236}">
                <a16:creationId xmlns:a16="http://schemas.microsoft.com/office/drawing/2014/main" id="{CAC0137A-933D-48DA-B5C4-5F0D4ECD6716}"/>
              </a:ext>
            </a:extLst>
          </p:cNvPr>
          <p:cNvPicPr>
            <a:picLocks noGrp="1" noChangeAspect="1"/>
          </p:cNvPicPr>
          <p:nvPr>
            <p:ph sz="half" idx="1"/>
          </p:nvPr>
        </p:nvPicPr>
        <p:blipFill>
          <a:blip r:embed="rId2"/>
          <a:stretch>
            <a:fillRect/>
          </a:stretch>
        </p:blipFill>
        <p:spPr>
          <a:xfrm>
            <a:off x="180409" y="3068960"/>
            <a:ext cx="3427095" cy="2540318"/>
          </a:xfrm>
          <a:prstGeom prst="rect">
            <a:avLst/>
          </a:prstGeom>
        </p:spPr>
      </p:pic>
      <p:pic>
        <p:nvPicPr>
          <p:cNvPr id="10" name="內容版面配置區 9">
            <a:extLst>
              <a:ext uri="{FF2B5EF4-FFF2-40B4-BE49-F238E27FC236}">
                <a16:creationId xmlns:a16="http://schemas.microsoft.com/office/drawing/2014/main" id="{8A5B8823-3F79-4961-93F6-03E8F9C73DE6}"/>
              </a:ext>
            </a:extLst>
          </p:cNvPr>
          <p:cNvPicPr>
            <a:picLocks noGrp="1" noChangeAspect="1"/>
          </p:cNvPicPr>
          <p:nvPr>
            <p:ph sz="half" idx="2"/>
          </p:nvPr>
        </p:nvPicPr>
        <p:blipFill>
          <a:blip r:embed="rId3"/>
          <a:stretch>
            <a:fillRect/>
          </a:stretch>
        </p:blipFill>
        <p:spPr>
          <a:xfrm>
            <a:off x="3902958" y="1628800"/>
            <a:ext cx="5060633" cy="4620578"/>
          </a:xfrm>
          <a:prstGeom prst="rect">
            <a:avLst/>
          </a:prstGeom>
        </p:spPr>
      </p:pic>
      <p:sp>
        <p:nvSpPr>
          <p:cNvPr id="4" name="頁尾版面配置區 3">
            <a:extLst>
              <a:ext uri="{FF2B5EF4-FFF2-40B4-BE49-F238E27FC236}">
                <a16:creationId xmlns:a16="http://schemas.microsoft.com/office/drawing/2014/main" id="{68E9A715-620B-4E59-BB55-93670EA39A24}"/>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6C11A18E-4992-4BAA-8C0B-C1DA7C1CF477}"/>
              </a:ext>
            </a:extLst>
          </p:cNvPr>
          <p:cNvSpPr>
            <a:spLocks noGrp="1"/>
          </p:cNvSpPr>
          <p:nvPr>
            <p:ph type="sldNum" sz="quarter" idx="12"/>
          </p:nvPr>
        </p:nvSpPr>
        <p:spPr/>
        <p:txBody>
          <a:bodyPr/>
          <a:lstStyle/>
          <a:p>
            <a:fld id="{FFF700D2-071F-440E-A3FF-180D34BA4EC8}" type="slidenum">
              <a:rPr lang="en-GB" smtClean="0"/>
              <a:t>35</a:t>
            </a:fld>
            <a:endParaRPr lang="en-GB"/>
          </a:p>
        </p:txBody>
      </p:sp>
    </p:spTree>
    <p:extLst>
      <p:ext uri="{BB962C8B-B14F-4D97-AF65-F5344CB8AC3E}">
        <p14:creationId xmlns:p14="http://schemas.microsoft.com/office/powerpoint/2010/main" val="33834540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EDEFFE-5453-46F6-90D2-8B6D518FDF33}"/>
              </a:ext>
            </a:extLst>
          </p:cNvPr>
          <p:cNvSpPr>
            <a:spLocks noGrp="1"/>
          </p:cNvSpPr>
          <p:nvPr>
            <p:ph type="title"/>
          </p:nvPr>
        </p:nvSpPr>
        <p:spPr/>
        <p:txBody>
          <a:bodyPr/>
          <a:lstStyle/>
          <a:p>
            <a:r>
              <a:rPr lang="en-US" altLang="zh-TW" dirty="0"/>
              <a:t>11.3 </a:t>
            </a:r>
            <a:r>
              <a:rPr lang="zh-TW" altLang="en-US" dirty="0"/>
              <a:t>連續體的轉動慣量</a:t>
            </a:r>
          </a:p>
        </p:txBody>
      </p:sp>
      <p:sp>
        <p:nvSpPr>
          <p:cNvPr id="3" name="內容版面配置區 2">
            <a:extLst>
              <a:ext uri="{FF2B5EF4-FFF2-40B4-BE49-F238E27FC236}">
                <a16:creationId xmlns:a16="http://schemas.microsoft.com/office/drawing/2014/main" id="{668388E1-69C6-4EEE-9820-4BD21A2E112A}"/>
              </a:ext>
            </a:extLst>
          </p:cNvPr>
          <p:cNvSpPr>
            <a:spLocks noGrp="1"/>
          </p:cNvSpPr>
          <p:nvPr>
            <p:ph sz="half" idx="1"/>
          </p:nvPr>
        </p:nvSpPr>
        <p:spPr>
          <a:xfrm>
            <a:off x="457200" y="1340768"/>
            <a:ext cx="4330824" cy="5040560"/>
          </a:xfrm>
        </p:spPr>
        <p:txBody>
          <a:bodyPr/>
          <a:lstStyle/>
          <a:p>
            <a:pPr>
              <a:buNone/>
            </a:pPr>
            <a:r>
              <a:rPr lang="en-US" altLang="zh-TW" dirty="0"/>
              <a:t>3. </a:t>
            </a:r>
            <a:r>
              <a:rPr lang="zh-TW" altLang="en-US" dirty="0"/>
              <a:t>一質量 </a:t>
            </a:r>
            <a:r>
              <a:rPr lang="en-US" altLang="zh-TW" i="1" dirty="0"/>
              <a:t>M </a:t>
            </a:r>
            <a:r>
              <a:rPr lang="zh-TW" altLang="en-US" dirty="0"/>
              <a:t>半徑 </a:t>
            </a:r>
            <a:r>
              <a:rPr lang="en-US" altLang="zh-TW" i="1" dirty="0"/>
              <a:t>R</a:t>
            </a:r>
            <a:r>
              <a:rPr lang="en-US" altLang="zh-TW" dirty="0"/>
              <a:t> </a:t>
            </a:r>
            <a:r>
              <a:rPr lang="zh-TW" altLang="en-US" dirty="0"/>
              <a:t>的實心球對其直徑的轉動慣量，如圖</a:t>
            </a:r>
            <a:r>
              <a:rPr lang="en-US" altLang="zh-TW" dirty="0"/>
              <a:t>11.16</a:t>
            </a:r>
            <a:r>
              <a:rPr lang="zh-TW" altLang="en-US" dirty="0"/>
              <a:t>。</a:t>
            </a:r>
          </a:p>
          <a:p>
            <a:endParaRPr lang="en-US" altLang="zh-TW" dirty="0"/>
          </a:p>
          <a:p>
            <a:endParaRPr lang="zh-TW" altLang="en-US" dirty="0"/>
          </a:p>
          <a:p>
            <a:pPr>
              <a:buNone/>
            </a:pPr>
            <a:r>
              <a:rPr lang="en-US" altLang="zh-TW" dirty="0"/>
              <a:t>4. </a:t>
            </a:r>
            <a:r>
              <a:rPr lang="zh-TW" altLang="en-US" dirty="0"/>
              <a:t>一質量 </a:t>
            </a:r>
            <a:r>
              <a:rPr lang="en-US" altLang="zh-TW" i="1" dirty="0"/>
              <a:t>M</a:t>
            </a:r>
            <a:r>
              <a:rPr lang="en-US" altLang="zh-TW" dirty="0"/>
              <a:t> </a:t>
            </a:r>
            <a:r>
              <a:rPr lang="zh-TW" altLang="en-US" dirty="0"/>
              <a:t>半徑為 </a:t>
            </a:r>
            <a:r>
              <a:rPr lang="en-US" altLang="zh-TW" i="1" dirty="0"/>
              <a:t>R</a:t>
            </a:r>
            <a:r>
              <a:rPr lang="en-US" altLang="zh-TW" dirty="0"/>
              <a:t> </a:t>
            </a:r>
            <a:r>
              <a:rPr lang="zh-TW" altLang="en-US" dirty="0"/>
              <a:t>的球殼對其直徑的轉動慣量</a:t>
            </a:r>
          </a:p>
        </p:txBody>
      </p:sp>
      <p:pic>
        <p:nvPicPr>
          <p:cNvPr id="7" name="內容版面配置區 6">
            <a:extLst>
              <a:ext uri="{FF2B5EF4-FFF2-40B4-BE49-F238E27FC236}">
                <a16:creationId xmlns:a16="http://schemas.microsoft.com/office/drawing/2014/main" id="{98494E1B-BDE7-4254-A270-191CD8D86608}"/>
              </a:ext>
            </a:extLst>
          </p:cNvPr>
          <p:cNvPicPr>
            <a:picLocks noGrp="1" noChangeAspect="1"/>
          </p:cNvPicPr>
          <p:nvPr>
            <p:ph sz="half" idx="2"/>
          </p:nvPr>
        </p:nvPicPr>
        <p:blipFill>
          <a:blip r:embed="rId2"/>
          <a:stretch>
            <a:fillRect/>
          </a:stretch>
        </p:blipFill>
        <p:spPr>
          <a:xfrm>
            <a:off x="5148064" y="1642110"/>
            <a:ext cx="3287078" cy="3573780"/>
          </a:xfrm>
          <a:prstGeom prst="rect">
            <a:avLst/>
          </a:prstGeom>
        </p:spPr>
      </p:pic>
      <p:sp>
        <p:nvSpPr>
          <p:cNvPr id="5" name="頁尾版面配置區 4">
            <a:extLst>
              <a:ext uri="{FF2B5EF4-FFF2-40B4-BE49-F238E27FC236}">
                <a16:creationId xmlns:a16="http://schemas.microsoft.com/office/drawing/2014/main" id="{432B873F-A90C-4489-8D32-24293BD83744}"/>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6" name="投影片編號版面配置區 5">
            <a:extLst>
              <a:ext uri="{FF2B5EF4-FFF2-40B4-BE49-F238E27FC236}">
                <a16:creationId xmlns:a16="http://schemas.microsoft.com/office/drawing/2014/main" id="{BAFC58F4-6894-4835-A47E-83DE71145907}"/>
              </a:ext>
            </a:extLst>
          </p:cNvPr>
          <p:cNvSpPr>
            <a:spLocks noGrp="1"/>
          </p:cNvSpPr>
          <p:nvPr>
            <p:ph type="sldNum" sz="quarter" idx="12"/>
          </p:nvPr>
        </p:nvSpPr>
        <p:spPr/>
        <p:txBody>
          <a:bodyPr/>
          <a:lstStyle/>
          <a:p>
            <a:fld id="{FFF700D2-071F-440E-A3FF-180D34BA4EC8}" type="slidenum">
              <a:rPr lang="en-GB" smtClean="0"/>
              <a:t>36</a:t>
            </a:fld>
            <a:endParaRPr lang="en-GB"/>
          </a:p>
        </p:txBody>
      </p:sp>
      <p:pic>
        <p:nvPicPr>
          <p:cNvPr id="9" name="圖片 8">
            <a:extLst>
              <a:ext uri="{FF2B5EF4-FFF2-40B4-BE49-F238E27FC236}">
                <a16:creationId xmlns:a16="http://schemas.microsoft.com/office/drawing/2014/main" id="{211D71F9-6BB1-456A-AB4A-43A38F9710B4}"/>
              </a:ext>
            </a:extLst>
          </p:cNvPr>
          <p:cNvPicPr>
            <a:picLocks noChangeAspect="1"/>
          </p:cNvPicPr>
          <p:nvPr/>
        </p:nvPicPr>
        <p:blipFill>
          <a:blip r:embed="rId3"/>
          <a:stretch>
            <a:fillRect/>
          </a:stretch>
        </p:blipFill>
        <p:spPr>
          <a:xfrm>
            <a:off x="867534" y="2924944"/>
            <a:ext cx="3920490" cy="773430"/>
          </a:xfrm>
          <a:prstGeom prst="rect">
            <a:avLst/>
          </a:prstGeom>
        </p:spPr>
      </p:pic>
      <p:pic>
        <p:nvPicPr>
          <p:cNvPr id="10" name="圖片 9">
            <a:extLst>
              <a:ext uri="{FF2B5EF4-FFF2-40B4-BE49-F238E27FC236}">
                <a16:creationId xmlns:a16="http://schemas.microsoft.com/office/drawing/2014/main" id="{5C670FA5-D316-4365-A8B5-457447EB18AD}"/>
              </a:ext>
            </a:extLst>
          </p:cNvPr>
          <p:cNvPicPr>
            <a:picLocks noChangeAspect="1"/>
          </p:cNvPicPr>
          <p:nvPr/>
        </p:nvPicPr>
        <p:blipFill>
          <a:blip r:embed="rId4"/>
          <a:stretch>
            <a:fillRect/>
          </a:stretch>
        </p:blipFill>
        <p:spPr>
          <a:xfrm>
            <a:off x="755576" y="5282550"/>
            <a:ext cx="3953827" cy="720090"/>
          </a:xfrm>
          <a:prstGeom prst="rect">
            <a:avLst/>
          </a:prstGeom>
        </p:spPr>
      </p:pic>
    </p:spTree>
    <p:extLst>
      <p:ext uri="{BB962C8B-B14F-4D97-AF65-F5344CB8AC3E}">
        <p14:creationId xmlns:p14="http://schemas.microsoft.com/office/powerpoint/2010/main" val="13115990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E5665276-8B4D-4B5F-8246-9858D1C9B49B}"/>
              </a:ext>
            </a:extLst>
          </p:cNvPr>
          <p:cNvSpPr>
            <a:spLocks noGrp="1"/>
          </p:cNvSpPr>
          <p:nvPr>
            <p:ph type="title"/>
          </p:nvPr>
        </p:nvSpPr>
        <p:spPr/>
        <p:txBody>
          <a:bodyPr/>
          <a:lstStyle/>
          <a:p>
            <a:r>
              <a:rPr lang="en-US" altLang="zh-TW" dirty="0"/>
              <a:t>11.4</a:t>
            </a:r>
            <a:r>
              <a:rPr lang="zh-TW" altLang="en-US" dirty="0"/>
              <a:t> 轉動運動之力學能守恆</a:t>
            </a:r>
          </a:p>
        </p:txBody>
      </p:sp>
      <p:sp>
        <p:nvSpPr>
          <p:cNvPr id="8" name="內容版面配置區 7">
            <a:extLst>
              <a:ext uri="{FF2B5EF4-FFF2-40B4-BE49-F238E27FC236}">
                <a16:creationId xmlns:a16="http://schemas.microsoft.com/office/drawing/2014/main" id="{637E8C84-47D1-4D3C-B1C8-33A579AB6E30}"/>
              </a:ext>
            </a:extLst>
          </p:cNvPr>
          <p:cNvSpPr>
            <a:spLocks noGrp="1"/>
          </p:cNvSpPr>
          <p:nvPr>
            <p:ph idx="1"/>
          </p:nvPr>
        </p:nvSpPr>
        <p:spPr/>
        <p:txBody>
          <a:bodyPr/>
          <a:lstStyle/>
          <a:p>
            <a:pPr>
              <a:lnSpc>
                <a:spcPts val="4000"/>
              </a:lnSpc>
            </a:pPr>
            <a:r>
              <a:rPr lang="zh-TW" altLang="en-US" dirty="0"/>
              <a:t>剛體轉動的問題也適用力學能守恆律。由 </a:t>
            </a:r>
            <a:r>
              <a:rPr lang="en-US" altLang="zh-TW" dirty="0"/>
              <a:t>11.15 </a:t>
            </a:r>
            <a:r>
              <a:rPr lang="zh-TW" altLang="en-US" dirty="0"/>
              <a:t>式，我們可知繞著定軸旋轉的剛體其總動能為</a:t>
            </a:r>
          </a:p>
          <a:p>
            <a:pPr>
              <a:lnSpc>
                <a:spcPts val="4000"/>
              </a:lnSpc>
            </a:pPr>
            <a:endParaRPr lang="en-US" altLang="zh-TW" dirty="0"/>
          </a:p>
          <a:p>
            <a:pPr>
              <a:lnSpc>
                <a:spcPts val="4000"/>
              </a:lnSpc>
            </a:pPr>
            <a:endParaRPr lang="en-US" altLang="zh-TW" dirty="0"/>
          </a:p>
          <a:p>
            <a:pPr>
              <a:lnSpc>
                <a:spcPts val="4000"/>
              </a:lnSpc>
            </a:pPr>
            <a:r>
              <a:rPr lang="zh-TW" altLang="en-US" dirty="0"/>
              <a:t>若物體只滾不滑，則由 </a:t>
            </a:r>
            <a:r>
              <a:rPr lang="en-US" altLang="zh-TW" dirty="0"/>
              <a:t>11.12 </a:t>
            </a:r>
            <a:r>
              <a:rPr lang="zh-TW" altLang="en-US" dirty="0"/>
              <a:t>式知 </a:t>
            </a:r>
            <a:r>
              <a:rPr lang="en-US" altLang="zh-TW" i="1" dirty="0" err="1"/>
              <a:t>υ</a:t>
            </a:r>
            <a:r>
              <a:rPr lang="en-US" altLang="zh-TW" baseline="-25000" dirty="0" err="1"/>
              <a:t>CM</a:t>
            </a:r>
            <a:r>
              <a:rPr lang="en-US" altLang="zh-TW" dirty="0"/>
              <a:t> </a:t>
            </a:r>
            <a:r>
              <a:rPr lang="zh-TW" altLang="en-US" dirty="0"/>
              <a:t>＝ </a:t>
            </a:r>
            <a:r>
              <a:rPr lang="en-US" altLang="zh-TW" i="1" dirty="0" err="1"/>
              <a:t>ωR</a:t>
            </a:r>
            <a:r>
              <a:rPr lang="zh-TW" altLang="en-US" dirty="0"/>
              <a:t>。</a:t>
            </a:r>
          </a:p>
          <a:p>
            <a:endParaRPr lang="zh-TW" altLang="en-US" dirty="0"/>
          </a:p>
        </p:txBody>
      </p:sp>
      <p:sp>
        <p:nvSpPr>
          <p:cNvPr id="5" name="頁尾版面配置區 4">
            <a:extLst>
              <a:ext uri="{FF2B5EF4-FFF2-40B4-BE49-F238E27FC236}">
                <a16:creationId xmlns:a16="http://schemas.microsoft.com/office/drawing/2014/main" id="{A53FD269-E572-4838-983D-52165DFF18E1}"/>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6" name="投影片編號版面配置區 5">
            <a:extLst>
              <a:ext uri="{FF2B5EF4-FFF2-40B4-BE49-F238E27FC236}">
                <a16:creationId xmlns:a16="http://schemas.microsoft.com/office/drawing/2014/main" id="{40569A3D-58F9-4B95-B3B8-8483CA27905D}"/>
              </a:ext>
            </a:extLst>
          </p:cNvPr>
          <p:cNvSpPr>
            <a:spLocks noGrp="1"/>
          </p:cNvSpPr>
          <p:nvPr>
            <p:ph type="sldNum" sz="quarter" idx="12"/>
          </p:nvPr>
        </p:nvSpPr>
        <p:spPr/>
        <p:txBody>
          <a:bodyPr/>
          <a:lstStyle/>
          <a:p>
            <a:fld id="{FFF700D2-071F-440E-A3FF-180D34BA4EC8}" type="slidenum">
              <a:rPr lang="en-GB" smtClean="0"/>
              <a:t>37</a:t>
            </a:fld>
            <a:endParaRPr lang="en-GB"/>
          </a:p>
        </p:txBody>
      </p:sp>
      <p:pic>
        <p:nvPicPr>
          <p:cNvPr id="9" name="圖片 8">
            <a:extLst>
              <a:ext uri="{FF2B5EF4-FFF2-40B4-BE49-F238E27FC236}">
                <a16:creationId xmlns:a16="http://schemas.microsoft.com/office/drawing/2014/main" id="{12E16716-DBF2-41CD-BCDC-F11A51D3B69D}"/>
              </a:ext>
            </a:extLst>
          </p:cNvPr>
          <p:cNvPicPr>
            <a:picLocks noChangeAspect="1"/>
          </p:cNvPicPr>
          <p:nvPr/>
        </p:nvPicPr>
        <p:blipFill>
          <a:blip r:embed="rId2"/>
          <a:stretch>
            <a:fillRect/>
          </a:stretch>
        </p:blipFill>
        <p:spPr>
          <a:xfrm>
            <a:off x="3032760" y="2780928"/>
            <a:ext cx="2987040" cy="760095"/>
          </a:xfrm>
          <a:prstGeom prst="rect">
            <a:avLst/>
          </a:prstGeom>
        </p:spPr>
      </p:pic>
    </p:spTree>
    <p:extLst>
      <p:ext uri="{BB962C8B-B14F-4D97-AF65-F5344CB8AC3E}">
        <p14:creationId xmlns:p14="http://schemas.microsoft.com/office/powerpoint/2010/main" val="779224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73432B89-2C83-45D7-848F-06585C0A7815}"/>
              </a:ext>
            </a:extLst>
          </p:cNvPr>
          <p:cNvSpPr>
            <a:spLocks noGrp="1"/>
          </p:cNvSpPr>
          <p:nvPr>
            <p:ph type="title"/>
          </p:nvPr>
        </p:nvSpPr>
        <p:spPr/>
        <p:txBody>
          <a:bodyPr/>
          <a:lstStyle/>
          <a:p>
            <a:r>
              <a:rPr lang="zh-TW" altLang="en-US" dirty="0"/>
              <a:t>例題 </a:t>
            </a:r>
            <a:r>
              <a:rPr lang="en-US" altLang="zh-TW" dirty="0"/>
              <a:t>11.4</a:t>
            </a:r>
            <a:endParaRPr lang="zh-TW" altLang="en-US" dirty="0"/>
          </a:p>
        </p:txBody>
      </p:sp>
      <p:sp>
        <p:nvSpPr>
          <p:cNvPr id="7" name="文字版面配置區 6">
            <a:extLst>
              <a:ext uri="{FF2B5EF4-FFF2-40B4-BE49-F238E27FC236}">
                <a16:creationId xmlns:a16="http://schemas.microsoft.com/office/drawing/2014/main" id="{EC5C8F4A-A4D9-4329-978D-3C387CEF486E}"/>
              </a:ext>
            </a:extLst>
          </p:cNvPr>
          <p:cNvSpPr>
            <a:spLocks noGrp="1"/>
          </p:cNvSpPr>
          <p:nvPr>
            <p:ph type="body" idx="1"/>
          </p:nvPr>
        </p:nvSpPr>
        <p:spPr/>
        <p:txBody>
          <a:bodyPr/>
          <a:lstStyle/>
          <a:p>
            <a:r>
              <a:rPr lang="zh-TW" altLang="en-US" dirty="0"/>
              <a:t>一實心球及圓盤在如圖</a:t>
            </a:r>
            <a:r>
              <a:rPr lang="en-US" altLang="zh-TW" dirty="0"/>
              <a:t>11.17 </a:t>
            </a:r>
            <a:r>
              <a:rPr lang="zh-TW" altLang="en-US" dirty="0"/>
              <a:t>的斜面上在同點釋放，它們只滾不滑在底部時誰的速率較大。設無任何消耗力。</a:t>
            </a:r>
          </a:p>
          <a:p>
            <a:endParaRPr lang="zh-TW" altLang="en-US" dirty="0"/>
          </a:p>
        </p:txBody>
      </p:sp>
      <p:sp>
        <p:nvSpPr>
          <p:cNvPr id="4" name="頁尾版面配置區 3">
            <a:extLst>
              <a:ext uri="{FF2B5EF4-FFF2-40B4-BE49-F238E27FC236}">
                <a16:creationId xmlns:a16="http://schemas.microsoft.com/office/drawing/2014/main" id="{A32B45AB-89DC-45D6-A423-43C75EDE7188}"/>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D1CC06A4-52F5-4476-A0AB-C56EBBEB58DD}"/>
              </a:ext>
            </a:extLst>
          </p:cNvPr>
          <p:cNvSpPr>
            <a:spLocks noGrp="1"/>
          </p:cNvSpPr>
          <p:nvPr>
            <p:ph type="sldNum" sz="quarter" idx="12"/>
          </p:nvPr>
        </p:nvSpPr>
        <p:spPr/>
        <p:txBody>
          <a:bodyPr/>
          <a:lstStyle/>
          <a:p>
            <a:fld id="{FFF700D2-071F-440E-A3FF-180D34BA4EC8}" type="slidenum">
              <a:rPr lang="en-GB" smtClean="0"/>
              <a:t>38</a:t>
            </a:fld>
            <a:endParaRPr lang="en-GB"/>
          </a:p>
        </p:txBody>
      </p:sp>
      <p:pic>
        <p:nvPicPr>
          <p:cNvPr id="8" name="圖片 7">
            <a:extLst>
              <a:ext uri="{FF2B5EF4-FFF2-40B4-BE49-F238E27FC236}">
                <a16:creationId xmlns:a16="http://schemas.microsoft.com/office/drawing/2014/main" id="{29B6112F-5572-4844-9120-8087A4719871}"/>
              </a:ext>
            </a:extLst>
          </p:cNvPr>
          <p:cNvPicPr>
            <a:picLocks noChangeAspect="1"/>
          </p:cNvPicPr>
          <p:nvPr/>
        </p:nvPicPr>
        <p:blipFill>
          <a:blip r:embed="rId2"/>
          <a:stretch>
            <a:fillRect/>
          </a:stretch>
        </p:blipFill>
        <p:spPr>
          <a:xfrm>
            <a:off x="4847324" y="3512398"/>
            <a:ext cx="3526155" cy="2868930"/>
          </a:xfrm>
          <a:prstGeom prst="rect">
            <a:avLst/>
          </a:prstGeom>
        </p:spPr>
      </p:pic>
      <p:sp>
        <p:nvSpPr>
          <p:cNvPr id="9" name="箭號: 有線條的向右箭號 8">
            <a:hlinkClick r:id="rId3" action="ppaction://hlinkfile"/>
            <a:extLst>
              <a:ext uri="{FF2B5EF4-FFF2-40B4-BE49-F238E27FC236}">
                <a16:creationId xmlns:a16="http://schemas.microsoft.com/office/drawing/2014/main" id="{A2E795D3-CC45-48FD-BF48-EE857A578AD5}"/>
              </a:ext>
            </a:extLst>
          </p:cNvPr>
          <p:cNvSpPr/>
          <p:nvPr/>
        </p:nvSpPr>
        <p:spPr>
          <a:xfrm>
            <a:off x="827584" y="3933056"/>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5375063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EE6982-AC6A-4A83-94E4-B8A37835AE7E}"/>
              </a:ext>
            </a:extLst>
          </p:cNvPr>
          <p:cNvSpPr>
            <a:spLocks noGrp="1"/>
          </p:cNvSpPr>
          <p:nvPr>
            <p:ph type="title"/>
          </p:nvPr>
        </p:nvSpPr>
        <p:spPr/>
        <p:txBody>
          <a:bodyPr/>
          <a:lstStyle/>
          <a:p>
            <a:r>
              <a:rPr lang="zh-TW" altLang="en-US" dirty="0"/>
              <a:t>例題 </a:t>
            </a:r>
            <a:r>
              <a:rPr lang="en-US" altLang="zh-TW" dirty="0"/>
              <a:t>11.5</a:t>
            </a:r>
            <a:endParaRPr lang="zh-TW" altLang="en-US" dirty="0"/>
          </a:p>
        </p:txBody>
      </p:sp>
      <p:sp>
        <p:nvSpPr>
          <p:cNvPr id="3" name="文字版面配置區 2">
            <a:extLst>
              <a:ext uri="{FF2B5EF4-FFF2-40B4-BE49-F238E27FC236}">
                <a16:creationId xmlns:a16="http://schemas.microsoft.com/office/drawing/2014/main" id="{4A07C678-B245-4785-A9DE-6B9A4548E569}"/>
              </a:ext>
            </a:extLst>
          </p:cNvPr>
          <p:cNvSpPr>
            <a:spLocks noGrp="1"/>
          </p:cNvSpPr>
          <p:nvPr>
            <p:ph type="body" idx="1"/>
          </p:nvPr>
        </p:nvSpPr>
        <p:spPr>
          <a:xfrm>
            <a:off x="722313" y="2492896"/>
            <a:ext cx="5423535" cy="3744416"/>
          </a:xfrm>
        </p:spPr>
        <p:txBody>
          <a:bodyPr/>
          <a:lstStyle/>
          <a:p>
            <a:r>
              <a:rPr lang="zh-TW" altLang="en-US" dirty="0"/>
              <a:t>一質量 </a:t>
            </a:r>
            <a:r>
              <a:rPr lang="en-US" altLang="zh-TW" i="1" dirty="0"/>
              <a:t>m</a:t>
            </a:r>
            <a:r>
              <a:rPr lang="en-US" altLang="zh-TW" dirty="0"/>
              <a:t> = 4 kg </a:t>
            </a:r>
            <a:r>
              <a:rPr lang="zh-TW" altLang="en-US" dirty="0"/>
              <a:t>的物塊經由一根繩子跨過 </a:t>
            </a:r>
            <a:r>
              <a:rPr lang="en-US" altLang="zh-TW" i="1" dirty="0"/>
              <a:t>M</a:t>
            </a:r>
            <a:r>
              <a:rPr lang="en-US" altLang="zh-TW" dirty="0"/>
              <a:t> = 8 kg </a:t>
            </a:r>
            <a:r>
              <a:rPr lang="zh-TW" altLang="en-US" dirty="0"/>
              <a:t>的滑輪後接到一條彈簧</a:t>
            </a:r>
            <a:r>
              <a:rPr lang="en-US" altLang="zh-TW" dirty="0"/>
              <a:t>(</a:t>
            </a:r>
            <a:r>
              <a:rPr lang="en-US" altLang="zh-TW" i="1" dirty="0"/>
              <a:t>k</a:t>
            </a:r>
            <a:r>
              <a:rPr lang="en-US" altLang="zh-TW" dirty="0"/>
              <a:t> = 32 N/m)</a:t>
            </a:r>
            <a:r>
              <a:rPr lang="zh-TW" altLang="en-US" dirty="0"/>
              <a:t>，如圖 </a:t>
            </a:r>
            <a:r>
              <a:rPr lang="en-US" altLang="zh-TW" dirty="0"/>
              <a:t>11.18</a:t>
            </a:r>
            <a:r>
              <a:rPr lang="zh-TW" altLang="en-US" dirty="0"/>
              <a:t>。若系統初為靜止，彈簧未伸長。求當物體下落 </a:t>
            </a:r>
            <a:r>
              <a:rPr lang="en-US" altLang="zh-TW" dirty="0"/>
              <a:t>1 m </a:t>
            </a:r>
            <a:r>
              <a:rPr lang="zh-TW" altLang="en-US" dirty="0"/>
              <a:t>時的速率。視滑輪為圓盤，                。</a:t>
            </a:r>
          </a:p>
        </p:txBody>
      </p:sp>
      <p:sp>
        <p:nvSpPr>
          <p:cNvPr id="4" name="頁尾版面配置區 3">
            <a:extLst>
              <a:ext uri="{FF2B5EF4-FFF2-40B4-BE49-F238E27FC236}">
                <a16:creationId xmlns:a16="http://schemas.microsoft.com/office/drawing/2014/main" id="{2FF77F8D-94F9-47F8-A6E1-C57F593F75F7}"/>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3316AC85-77D5-4CFC-8730-9B1FBD248C48}"/>
              </a:ext>
            </a:extLst>
          </p:cNvPr>
          <p:cNvSpPr>
            <a:spLocks noGrp="1"/>
          </p:cNvSpPr>
          <p:nvPr>
            <p:ph type="sldNum" sz="quarter" idx="12"/>
          </p:nvPr>
        </p:nvSpPr>
        <p:spPr/>
        <p:txBody>
          <a:bodyPr/>
          <a:lstStyle/>
          <a:p>
            <a:fld id="{FFF700D2-071F-440E-A3FF-180D34BA4EC8}" type="slidenum">
              <a:rPr lang="en-GB" smtClean="0"/>
              <a:t>39</a:t>
            </a:fld>
            <a:endParaRPr lang="en-GB"/>
          </a:p>
        </p:txBody>
      </p:sp>
      <p:pic>
        <p:nvPicPr>
          <p:cNvPr id="6" name="圖片 5">
            <a:extLst>
              <a:ext uri="{FF2B5EF4-FFF2-40B4-BE49-F238E27FC236}">
                <a16:creationId xmlns:a16="http://schemas.microsoft.com/office/drawing/2014/main" id="{C8819EEB-5955-47EF-8C47-A1E4A3E1A5A9}"/>
              </a:ext>
            </a:extLst>
          </p:cNvPr>
          <p:cNvPicPr>
            <a:picLocks noChangeAspect="1"/>
          </p:cNvPicPr>
          <p:nvPr/>
        </p:nvPicPr>
        <p:blipFill>
          <a:blip r:embed="rId3"/>
          <a:stretch>
            <a:fillRect/>
          </a:stretch>
        </p:blipFill>
        <p:spPr>
          <a:xfrm>
            <a:off x="6333473" y="2636912"/>
            <a:ext cx="2348865" cy="3303270"/>
          </a:xfrm>
          <a:prstGeom prst="rect">
            <a:avLst/>
          </a:prstGeom>
        </p:spPr>
      </p:pic>
      <p:graphicFrame>
        <p:nvGraphicFramePr>
          <p:cNvPr id="7" name="物件 6">
            <a:extLst>
              <a:ext uri="{FF2B5EF4-FFF2-40B4-BE49-F238E27FC236}">
                <a16:creationId xmlns:a16="http://schemas.microsoft.com/office/drawing/2014/main" id="{B8617994-24BB-458B-8E07-76AE11A4842D}"/>
              </a:ext>
            </a:extLst>
          </p:cNvPr>
          <p:cNvGraphicFramePr>
            <a:graphicFrameLocks noChangeAspect="1"/>
          </p:cNvGraphicFramePr>
          <p:nvPr>
            <p:extLst>
              <p:ext uri="{D42A27DB-BD31-4B8C-83A1-F6EECF244321}">
                <p14:modId xmlns:p14="http://schemas.microsoft.com/office/powerpoint/2010/main" val="2671890333"/>
              </p:ext>
            </p:extLst>
          </p:nvPr>
        </p:nvGraphicFramePr>
        <p:xfrm>
          <a:off x="2843808" y="4581128"/>
          <a:ext cx="1480248" cy="865656"/>
        </p:xfrm>
        <a:graphic>
          <a:graphicData uri="http://schemas.openxmlformats.org/presentationml/2006/ole">
            <mc:AlternateContent xmlns:mc="http://schemas.openxmlformats.org/markup-compatibility/2006">
              <mc:Choice xmlns:v="urn:schemas-microsoft-com:vml" Requires="v">
                <p:oleObj spid="_x0000_s1076" name="Equation" r:id="rId4" imgW="672840" imgH="393480" progId="Equation.DSMT4">
                  <p:embed/>
                </p:oleObj>
              </mc:Choice>
              <mc:Fallback>
                <p:oleObj name="Equation" r:id="rId4" imgW="672840" imgH="393480" progId="Equation.DSMT4">
                  <p:embed/>
                  <p:pic>
                    <p:nvPicPr>
                      <p:cNvPr id="0" name=""/>
                      <p:cNvPicPr/>
                      <p:nvPr/>
                    </p:nvPicPr>
                    <p:blipFill>
                      <a:blip r:embed="rId5"/>
                      <a:stretch>
                        <a:fillRect/>
                      </a:stretch>
                    </p:blipFill>
                    <p:spPr>
                      <a:xfrm>
                        <a:off x="2843808" y="4581128"/>
                        <a:ext cx="1480248" cy="865656"/>
                      </a:xfrm>
                      <a:prstGeom prst="rect">
                        <a:avLst/>
                      </a:prstGeom>
                    </p:spPr>
                  </p:pic>
                </p:oleObj>
              </mc:Fallback>
            </mc:AlternateContent>
          </a:graphicData>
        </a:graphic>
      </p:graphicFrame>
      <p:sp>
        <p:nvSpPr>
          <p:cNvPr id="8" name="箭號: 有線條的向右箭號 7">
            <a:hlinkClick r:id="rId6" action="ppaction://hlinkfile"/>
            <a:extLst>
              <a:ext uri="{FF2B5EF4-FFF2-40B4-BE49-F238E27FC236}">
                <a16:creationId xmlns:a16="http://schemas.microsoft.com/office/drawing/2014/main" id="{18E132DD-C649-4BC2-BDBB-4B074D91D11F}"/>
              </a:ext>
            </a:extLst>
          </p:cNvPr>
          <p:cNvSpPr/>
          <p:nvPr/>
        </p:nvSpPr>
        <p:spPr>
          <a:xfrm>
            <a:off x="827584" y="5229200"/>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3012481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a:extLst>
              <a:ext uri="{FF2B5EF4-FFF2-40B4-BE49-F238E27FC236}">
                <a16:creationId xmlns:a16="http://schemas.microsoft.com/office/drawing/2014/main" id="{B6EA0381-02E8-4814-86CC-BB71E41C25BA}"/>
              </a:ext>
            </a:extLst>
          </p:cNvPr>
          <p:cNvSpPr>
            <a:spLocks noGrp="1"/>
          </p:cNvSpPr>
          <p:nvPr>
            <p:ph type="title"/>
          </p:nvPr>
        </p:nvSpPr>
        <p:spPr/>
        <p:txBody>
          <a:bodyPr>
            <a:normAutofit/>
          </a:bodyPr>
          <a:lstStyle/>
          <a:p>
            <a:r>
              <a:rPr lang="zh-TW" altLang="en-US" dirty="0">
                <a:latin typeface="標楷體" pitchFamily="65" charset="-120"/>
              </a:rPr>
              <a:t>本章要點</a:t>
            </a:r>
            <a:endParaRPr lang="zh-TW" altLang="en-US" dirty="0"/>
          </a:p>
        </p:txBody>
      </p:sp>
      <p:sp>
        <p:nvSpPr>
          <p:cNvPr id="3" name="內容版面配置區 2">
            <a:extLst>
              <a:ext uri="{FF2B5EF4-FFF2-40B4-BE49-F238E27FC236}">
                <a16:creationId xmlns:a16="http://schemas.microsoft.com/office/drawing/2014/main" id="{E57FE3CA-6078-446B-B2A5-E0F5B6DA9AA2}"/>
              </a:ext>
            </a:extLst>
          </p:cNvPr>
          <p:cNvSpPr>
            <a:spLocks noGrp="1"/>
          </p:cNvSpPr>
          <p:nvPr>
            <p:ph idx="1"/>
          </p:nvPr>
        </p:nvSpPr>
        <p:spPr/>
        <p:txBody>
          <a:bodyPr/>
          <a:lstStyle/>
          <a:p>
            <a:pPr marL="514350" indent="-514350">
              <a:buFont typeface="+mj-lt"/>
              <a:buAutoNum type="arabicPeriod"/>
            </a:pPr>
            <a:r>
              <a:rPr lang="zh-TW" altLang="en-US" b="1" dirty="0">
                <a:solidFill>
                  <a:srgbClr val="0070C0"/>
                </a:solidFill>
              </a:rPr>
              <a:t>轉動運動方程式。</a:t>
            </a:r>
          </a:p>
          <a:p>
            <a:pPr marL="514350" indent="-514350">
              <a:buFont typeface="+mj-lt"/>
              <a:buAutoNum type="arabicPeriod"/>
            </a:pPr>
            <a:r>
              <a:rPr lang="zh-TW" altLang="en-US" b="1" dirty="0">
                <a:solidFill>
                  <a:srgbClr val="0070C0"/>
                </a:solidFill>
              </a:rPr>
              <a:t>轉動慣量</a:t>
            </a:r>
            <a:r>
              <a:rPr lang="en-US" altLang="zh-TW" b="1" dirty="0">
                <a:solidFill>
                  <a:srgbClr val="0070C0"/>
                </a:solidFill>
              </a:rPr>
              <a:t>(</a:t>
            </a:r>
            <a:r>
              <a:rPr lang="zh-TW" altLang="en-US" b="1" dirty="0">
                <a:solidFill>
                  <a:srgbClr val="0070C0"/>
                </a:solidFill>
              </a:rPr>
              <a:t>慣性矩</a:t>
            </a:r>
            <a:r>
              <a:rPr lang="en-US" altLang="zh-TW" b="1" dirty="0">
                <a:solidFill>
                  <a:srgbClr val="0070C0"/>
                </a:solidFill>
              </a:rPr>
              <a:t>) </a:t>
            </a:r>
            <a:r>
              <a:rPr lang="zh-TW" altLang="en-US" b="1" dirty="0">
                <a:solidFill>
                  <a:srgbClr val="0070C0"/>
                </a:solidFill>
              </a:rPr>
              <a:t>的定義，其性質為反抗角加速度的產生。</a:t>
            </a:r>
          </a:p>
          <a:p>
            <a:pPr marL="514350" indent="-514350">
              <a:buFont typeface="+mj-lt"/>
              <a:buAutoNum type="arabicPeriod"/>
            </a:pPr>
            <a:r>
              <a:rPr lang="zh-TW" altLang="en-US" b="1" dirty="0">
                <a:solidFill>
                  <a:srgbClr val="0070C0"/>
                </a:solidFill>
              </a:rPr>
              <a:t>剛體的轉動動能。</a:t>
            </a:r>
          </a:p>
          <a:p>
            <a:pPr marL="514350" indent="-514350">
              <a:buFont typeface="+mj-lt"/>
              <a:buAutoNum type="arabicPeriod"/>
            </a:pPr>
            <a:r>
              <a:rPr lang="zh-TW" altLang="en-US" b="1" dirty="0">
                <a:solidFill>
                  <a:srgbClr val="0070C0"/>
                </a:solidFill>
              </a:rPr>
              <a:t>力矩的定義。力臂的觀念。</a:t>
            </a:r>
          </a:p>
          <a:p>
            <a:pPr marL="514350" indent="-514350">
              <a:buFont typeface="+mj-lt"/>
              <a:buAutoNum type="arabicPeriod"/>
            </a:pPr>
            <a:r>
              <a:rPr lang="zh-TW" altLang="en-US" b="1" dirty="0">
                <a:solidFill>
                  <a:srgbClr val="0070C0"/>
                </a:solidFill>
              </a:rPr>
              <a:t>剛體繞著定軸轉動的牛頓第二定律，使力矩和角加速度概念連結起來。</a:t>
            </a:r>
          </a:p>
          <a:p>
            <a:pPr marL="514350" indent="-514350">
              <a:buFont typeface="+mj-lt"/>
              <a:buAutoNum type="arabicPeriod"/>
            </a:pPr>
            <a:endParaRPr lang="zh-TW" altLang="en-US" b="1" dirty="0">
              <a:solidFill>
                <a:srgbClr val="0070C0"/>
              </a:solidFill>
            </a:endParaRPr>
          </a:p>
        </p:txBody>
      </p:sp>
      <p:sp>
        <p:nvSpPr>
          <p:cNvPr id="4" name="頁尾版面配置區 3">
            <a:extLst>
              <a:ext uri="{FF2B5EF4-FFF2-40B4-BE49-F238E27FC236}">
                <a16:creationId xmlns:a16="http://schemas.microsoft.com/office/drawing/2014/main" id="{0AD80DBF-0BE9-46A1-ADEF-1B396ADFD707}"/>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2BD72649-FD81-4947-BA5C-895D5A91B8C2}"/>
              </a:ext>
            </a:extLst>
          </p:cNvPr>
          <p:cNvSpPr>
            <a:spLocks noGrp="1"/>
          </p:cNvSpPr>
          <p:nvPr>
            <p:ph type="sldNum" sz="quarter" idx="12"/>
          </p:nvPr>
        </p:nvSpPr>
        <p:spPr/>
        <p:txBody>
          <a:bodyPr/>
          <a:lstStyle/>
          <a:p>
            <a:fld id="{FFF700D2-071F-440E-A3FF-180D34BA4EC8}" type="slidenum">
              <a:rPr lang="en-GB" smtClean="0"/>
              <a:pPr/>
              <a:t>4</a:t>
            </a:fld>
            <a:endParaRPr lang="en-GB"/>
          </a:p>
        </p:txBody>
      </p:sp>
    </p:spTree>
    <p:extLst>
      <p:ext uri="{BB962C8B-B14F-4D97-AF65-F5344CB8AC3E}">
        <p14:creationId xmlns:p14="http://schemas.microsoft.com/office/powerpoint/2010/main" val="33121596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8589DC34-38A4-4579-B6EC-89B7CD2B35D1}"/>
              </a:ext>
            </a:extLst>
          </p:cNvPr>
          <p:cNvSpPr>
            <a:spLocks noGrp="1"/>
          </p:cNvSpPr>
          <p:nvPr>
            <p:ph type="title"/>
          </p:nvPr>
        </p:nvSpPr>
        <p:spPr/>
        <p:txBody>
          <a:bodyPr/>
          <a:lstStyle/>
          <a:p>
            <a:r>
              <a:rPr lang="en-US" altLang="zh-TW" dirty="0"/>
              <a:t>11.5 </a:t>
            </a:r>
            <a:r>
              <a:rPr lang="zh-TW" altLang="en-US" dirty="0"/>
              <a:t>力矩</a:t>
            </a:r>
          </a:p>
        </p:txBody>
      </p:sp>
      <p:sp>
        <p:nvSpPr>
          <p:cNvPr id="8" name="內容版面配置區 7">
            <a:extLst>
              <a:ext uri="{FF2B5EF4-FFF2-40B4-BE49-F238E27FC236}">
                <a16:creationId xmlns:a16="http://schemas.microsoft.com/office/drawing/2014/main" id="{C8711288-3268-4818-8BD7-6BBF85CB17A5}"/>
              </a:ext>
            </a:extLst>
          </p:cNvPr>
          <p:cNvSpPr>
            <a:spLocks noGrp="1"/>
          </p:cNvSpPr>
          <p:nvPr>
            <p:ph idx="1"/>
          </p:nvPr>
        </p:nvSpPr>
        <p:spPr/>
        <p:txBody>
          <a:bodyPr/>
          <a:lstStyle/>
          <a:p>
            <a:r>
              <a:rPr lang="zh-TW" altLang="en-US" dirty="0"/>
              <a:t>當牛頓第二定律用於轉動中的物體時，引入</a:t>
            </a:r>
            <a:r>
              <a:rPr lang="zh-TW" altLang="en-US" b="1" dirty="0">
                <a:solidFill>
                  <a:srgbClr val="C00000"/>
                </a:solidFill>
              </a:rPr>
              <a:t>力矩</a:t>
            </a:r>
            <a:r>
              <a:rPr lang="en-US" altLang="zh-TW" dirty="0"/>
              <a:t>(torque)</a:t>
            </a:r>
            <a:r>
              <a:rPr lang="zh-TW" altLang="en-US" dirty="0"/>
              <a:t>可使分析大量簡化。</a:t>
            </a:r>
            <a:r>
              <a:rPr lang="zh-TW" altLang="en-US" dirty="0">
                <a:solidFill>
                  <a:srgbClr val="0070C0"/>
                </a:solidFill>
              </a:rPr>
              <a:t>力引起線加速度；而力矩引起角加速度。</a:t>
            </a:r>
          </a:p>
          <a:p>
            <a:r>
              <a:rPr lang="zh-TW" altLang="en-US" dirty="0"/>
              <a:t>為了用槓桿舉起一石塊，如圖 </a:t>
            </a:r>
            <a:r>
              <a:rPr lang="en-US" altLang="zh-TW" dirty="0"/>
              <a:t>11.19</a:t>
            </a:r>
            <a:r>
              <a:rPr lang="zh-TW" altLang="en-US" dirty="0"/>
              <a:t>，必須施一力。力作用的效果和其方向及距支點的距離皆有關。</a:t>
            </a:r>
          </a:p>
          <a:p>
            <a:r>
              <a:rPr lang="zh-TW" altLang="en-US" dirty="0"/>
              <a:t>一力相對於一轉軸或支點的「轉動能力」稱為力矩。圖 </a:t>
            </a:r>
            <a:r>
              <a:rPr lang="en-US" altLang="zh-TW" dirty="0"/>
              <a:t>11.20 </a:t>
            </a:r>
            <a:r>
              <a:rPr lang="zh-TW" altLang="en-US" dirty="0"/>
              <a:t>為兩不等重物體分別吊在一平衡棒的兩邊。</a:t>
            </a:r>
          </a:p>
          <a:p>
            <a:endParaRPr lang="zh-TW" altLang="en-US" dirty="0"/>
          </a:p>
        </p:txBody>
      </p:sp>
      <p:sp>
        <p:nvSpPr>
          <p:cNvPr id="4" name="頁尾版面配置區 3">
            <a:extLst>
              <a:ext uri="{FF2B5EF4-FFF2-40B4-BE49-F238E27FC236}">
                <a16:creationId xmlns:a16="http://schemas.microsoft.com/office/drawing/2014/main" id="{21340274-A45E-4234-82AC-FFBF231118CC}"/>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290B449A-8E89-40DF-A7B1-AC1AD63E30B7}"/>
              </a:ext>
            </a:extLst>
          </p:cNvPr>
          <p:cNvSpPr>
            <a:spLocks noGrp="1"/>
          </p:cNvSpPr>
          <p:nvPr>
            <p:ph type="sldNum" sz="quarter" idx="12"/>
          </p:nvPr>
        </p:nvSpPr>
        <p:spPr/>
        <p:txBody>
          <a:bodyPr/>
          <a:lstStyle/>
          <a:p>
            <a:fld id="{FFF700D2-071F-440E-A3FF-180D34BA4EC8}" type="slidenum">
              <a:rPr lang="en-GB" smtClean="0"/>
              <a:t>40</a:t>
            </a:fld>
            <a:endParaRPr lang="en-GB"/>
          </a:p>
        </p:txBody>
      </p:sp>
    </p:spTree>
    <p:extLst>
      <p:ext uri="{BB962C8B-B14F-4D97-AF65-F5344CB8AC3E}">
        <p14:creationId xmlns:p14="http://schemas.microsoft.com/office/powerpoint/2010/main" val="2087111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a:extLst>
              <a:ext uri="{FF2B5EF4-FFF2-40B4-BE49-F238E27FC236}">
                <a16:creationId xmlns:a16="http://schemas.microsoft.com/office/drawing/2014/main" id="{47703AF1-C092-4B7A-955E-BE83B6476727}"/>
              </a:ext>
            </a:extLst>
          </p:cNvPr>
          <p:cNvSpPr>
            <a:spLocks noGrp="1"/>
          </p:cNvSpPr>
          <p:nvPr>
            <p:ph type="title"/>
          </p:nvPr>
        </p:nvSpPr>
        <p:spPr/>
        <p:txBody>
          <a:bodyPr/>
          <a:lstStyle/>
          <a:p>
            <a:r>
              <a:rPr lang="en-US" altLang="zh-TW" dirty="0"/>
              <a:t>11.5 </a:t>
            </a:r>
            <a:r>
              <a:rPr lang="zh-TW" altLang="en-US" dirty="0"/>
              <a:t>力矩</a:t>
            </a:r>
          </a:p>
        </p:txBody>
      </p:sp>
      <p:pic>
        <p:nvPicPr>
          <p:cNvPr id="12" name="內容版面配置區 11">
            <a:extLst>
              <a:ext uri="{FF2B5EF4-FFF2-40B4-BE49-F238E27FC236}">
                <a16:creationId xmlns:a16="http://schemas.microsoft.com/office/drawing/2014/main" id="{0FE45483-33B1-48B8-AFB8-4646816938D8}"/>
              </a:ext>
            </a:extLst>
          </p:cNvPr>
          <p:cNvPicPr>
            <a:picLocks noGrp="1" noChangeAspect="1"/>
          </p:cNvPicPr>
          <p:nvPr>
            <p:ph sz="half" idx="1"/>
          </p:nvPr>
        </p:nvPicPr>
        <p:blipFill>
          <a:blip r:embed="rId2"/>
          <a:stretch>
            <a:fillRect/>
          </a:stretch>
        </p:blipFill>
        <p:spPr>
          <a:xfrm>
            <a:off x="755576" y="2708920"/>
            <a:ext cx="3387090" cy="3193733"/>
          </a:xfrm>
          <a:prstGeom prst="rect">
            <a:avLst/>
          </a:prstGeom>
        </p:spPr>
      </p:pic>
      <p:pic>
        <p:nvPicPr>
          <p:cNvPr id="13" name="內容版面配置區 12">
            <a:extLst>
              <a:ext uri="{FF2B5EF4-FFF2-40B4-BE49-F238E27FC236}">
                <a16:creationId xmlns:a16="http://schemas.microsoft.com/office/drawing/2014/main" id="{9622D2D1-140E-4B3D-AB76-9FF22F157DE7}"/>
              </a:ext>
            </a:extLst>
          </p:cNvPr>
          <p:cNvPicPr>
            <a:picLocks noGrp="1" noChangeAspect="1"/>
          </p:cNvPicPr>
          <p:nvPr>
            <p:ph sz="half" idx="2"/>
          </p:nvPr>
        </p:nvPicPr>
        <p:blipFill>
          <a:blip r:embed="rId3"/>
          <a:stretch>
            <a:fillRect/>
          </a:stretch>
        </p:blipFill>
        <p:spPr>
          <a:xfrm>
            <a:off x="4648200" y="2105124"/>
            <a:ext cx="4200525" cy="3653790"/>
          </a:xfrm>
          <a:prstGeom prst="rect">
            <a:avLst/>
          </a:prstGeom>
        </p:spPr>
      </p:pic>
      <p:sp>
        <p:nvSpPr>
          <p:cNvPr id="5" name="頁尾版面配置區 4">
            <a:extLst>
              <a:ext uri="{FF2B5EF4-FFF2-40B4-BE49-F238E27FC236}">
                <a16:creationId xmlns:a16="http://schemas.microsoft.com/office/drawing/2014/main" id="{44241354-B637-410F-99D8-353EE34947DB}"/>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6" name="投影片編號版面配置區 5">
            <a:extLst>
              <a:ext uri="{FF2B5EF4-FFF2-40B4-BE49-F238E27FC236}">
                <a16:creationId xmlns:a16="http://schemas.microsoft.com/office/drawing/2014/main" id="{F4ED6EE1-7347-4A79-8646-C6DEA1EDC9DB}"/>
              </a:ext>
            </a:extLst>
          </p:cNvPr>
          <p:cNvSpPr>
            <a:spLocks noGrp="1"/>
          </p:cNvSpPr>
          <p:nvPr>
            <p:ph type="sldNum" sz="quarter" idx="12"/>
          </p:nvPr>
        </p:nvSpPr>
        <p:spPr/>
        <p:txBody>
          <a:bodyPr/>
          <a:lstStyle/>
          <a:p>
            <a:fld id="{FFF700D2-071F-440E-A3FF-180D34BA4EC8}" type="slidenum">
              <a:rPr lang="en-GB" smtClean="0"/>
              <a:t>41</a:t>
            </a:fld>
            <a:endParaRPr lang="en-GB"/>
          </a:p>
        </p:txBody>
      </p:sp>
    </p:spTree>
    <p:extLst>
      <p:ext uri="{BB962C8B-B14F-4D97-AF65-F5344CB8AC3E}">
        <p14:creationId xmlns:p14="http://schemas.microsoft.com/office/powerpoint/2010/main" val="2538688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3DBE91EC-DE9C-4354-8A6B-4949E899C845}"/>
              </a:ext>
            </a:extLst>
          </p:cNvPr>
          <p:cNvSpPr>
            <a:spLocks noGrp="1"/>
          </p:cNvSpPr>
          <p:nvPr>
            <p:ph type="title"/>
          </p:nvPr>
        </p:nvSpPr>
        <p:spPr/>
        <p:txBody>
          <a:bodyPr/>
          <a:lstStyle/>
          <a:p>
            <a:r>
              <a:rPr lang="en-US" altLang="zh-TW" dirty="0"/>
              <a:t>11.5 </a:t>
            </a:r>
            <a:r>
              <a:rPr lang="zh-TW" altLang="en-US" dirty="0"/>
              <a:t>力矩</a:t>
            </a:r>
          </a:p>
        </p:txBody>
      </p:sp>
      <p:sp>
        <p:nvSpPr>
          <p:cNvPr id="8" name="內容版面配置區 7">
            <a:extLst>
              <a:ext uri="{FF2B5EF4-FFF2-40B4-BE49-F238E27FC236}">
                <a16:creationId xmlns:a16="http://schemas.microsoft.com/office/drawing/2014/main" id="{3B680330-C5EA-471E-91BD-265505F7FC35}"/>
              </a:ext>
            </a:extLst>
          </p:cNvPr>
          <p:cNvSpPr>
            <a:spLocks noGrp="1"/>
          </p:cNvSpPr>
          <p:nvPr>
            <p:ph idx="1"/>
          </p:nvPr>
        </p:nvSpPr>
        <p:spPr/>
        <p:txBody>
          <a:bodyPr/>
          <a:lstStyle/>
          <a:p>
            <a:pPr>
              <a:lnSpc>
                <a:spcPct val="150000"/>
              </a:lnSpc>
            </a:pPr>
            <a:r>
              <a:rPr lang="zh-TW" altLang="en-US" dirty="0"/>
              <a:t>阿基米德</a:t>
            </a:r>
            <a:r>
              <a:rPr lang="en-US" altLang="zh-TW" dirty="0"/>
              <a:t>(Archimedes)</a:t>
            </a:r>
            <a:r>
              <a:rPr lang="zh-TW" altLang="en-US" dirty="0"/>
              <a:t> 知道其平衡條件為 </a:t>
            </a:r>
            <a:br>
              <a:rPr lang="en-US" altLang="zh-TW" dirty="0"/>
            </a:br>
            <a:r>
              <a:rPr lang="en-US" altLang="zh-TW" i="1" dirty="0" err="1"/>
              <a:t>r</a:t>
            </a:r>
            <a:r>
              <a:rPr lang="en-US" altLang="zh-TW" baseline="-25000" dirty="0" err="1"/>
              <a:t>2</a:t>
            </a:r>
            <a:r>
              <a:rPr lang="en-US" altLang="zh-TW" dirty="0"/>
              <a:t>/</a:t>
            </a:r>
            <a:r>
              <a:rPr lang="en-US" altLang="zh-TW" i="1" dirty="0" err="1"/>
              <a:t>r</a:t>
            </a:r>
            <a:r>
              <a:rPr lang="en-US" altLang="zh-TW" baseline="-25000" dirty="0" err="1"/>
              <a:t>1</a:t>
            </a:r>
            <a:r>
              <a:rPr lang="en-US" altLang="zh-TW" dirty="0"/>
              <a:t> </a:t>
            </a:r>
            <a:r>
              <a:rPr lang="zh-TW" altLang="en-US" dirty="0"/>
              <a:t>＝ </a:t>
            </a:r>
            <a:r>
              <a:rPr lang="en-US" altLang="zh-TW" i="1" dirty="0" err="1"/>
              <a:t>F</a:t>
            </a:r>
            <a:r>
              <a:rPr lang="en-US" altLang="zh-TW" baseline="-25000" dirty="0" err="1"/>
              <a:t>1</a:t>
            </a:r>
            <a:r>
              <a:rPr lang="en-US" altLang="zh-TW" dirty="0"/>
              <a:t>/</a:t>
            </a:r>
            <a:r>
              <a:rPr lang="en-US" altLang="zh-TW" i="1" dirty="0" err="1"/>
              <a:t>F</a:t>
            </a:r>
            <a:r>
              <a:rPr lang="en-US" altLang="zh-TW" baseline="-25000" dirty="0" err="1"/>
              <a:t>2</a:t>
            </a:r>
            <a:r>
              <a:rPr lang="zh-TW" altLang="en-US" dirty="0"/>
              <a:t>，或</a:t>
            </a:r>
            <a:endParaRPr lang="en-US" altLang="zh-TW" dirty="0"/>
          </a:p>
          <a:p>
            <a:pPr>
              <a:lnSpc>
                <a:spcPct val="150000"/>
              </a:lnSpc>
            </a:pPr>
            <a:endParaRPr lang="en-US" altLang="zh-TW" dirty="0"/>
          </a:p>
          <a:p>
            <a:pPr>
              <a:lnSpc>
                <a:spcPct val="150000"/>
              </a:lnSpc>
            </a:pPr>
            <a:r>
              <a:rPr lang="en-US" altLang="zh-TW" i="1" dirty="0" err="1"/>
              <a:t>rF</a:t>
            </a:r>
            <a:r>
              <a:rPr lang="en-US" altLang="zh-TW" dirty="0"/>
              <a:t> </a:t>
            </a:r>
            <a:r>
              <a:rPr lang="zh-TW" altLang="en-US" dirty="0"/>
              <a:t>即為力 </a:t>
            </a:r>
            <a:r>
              <a:rPr lang="en-US" altLang="zh-TW" i="1" dirty="0"/>
              <a:t>F</a:t>
            </a:r>
            <a:r>
              <a:rPr lang="en-US" altLang="zh-TW" dirty="0"/>
              <a:t> </a:t>
            </a:r>
            <a:r>
              <a:rPr lang="zh-TW" altLang="en-US" dirty="0"/>
              <a:t>對此支點的力矩，顯然力矩和距支點的距離成正比。</a:t>
            </a:r>
          </a:p>
        </p:txBody>
      </p:sp>
      <p:sp>
        <p:nvSpPr>
          <p:cNvPr id="5" name="頁尾版面配置區 4">
            <a:extLst>
              <a:ext uri="{FF2B5EF4-FFF2-40B4-BE49-F238E27FC236}">
                <a16:creationId xmlns:a16="http://schemas.microsoft.com/office/drawing/2014/main" id="{F6312B9E-412B-49D0-8D8A-D7E73AC005D7}"/>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6" name="投影片編號版面配置區 5">
            <a:extLst>
              <a:ext uri="{FF2B5EF4-FFF2-40B4-BE49-F238E27FC236}">
                <a16:creationId xmlns:a16="http://schemas.microsoft.com/office/drawing/2014/main" id="{6AF661A4-F3BF-4DEF-921C-C72AD4062DA7}"/>
              </a:ext>
            </a:extLst>
          </p:cNvPr>
          <p:cNvSpPr>
            <a:spLocks noGrp="1"/>
          </p:cNvSpPr>
          <p:nvPr>
            <p:ph type="sldNum" sz="quarter" idx="12"/>
          </p:nvPr>
        </p:nvSpPr>
        <p:spPr/>
        <p:txBody>
          <a:bodyPr/>
          <a:lstStyle/>
          <a:p>
            <a:fld id="{FFF700D2-071F-440E-A3FF-180D34BA4EC8}" type="slidenum">
              <a:rPr lang="en-GB" smtClean="0"/>
              <a:t>42</a:t>
            </a:fld>
            <a:endParaRPr lang="en-GB"/>
          </a:p>
        </p:txBody>
      </p:sp>
      <p:pic>
        <p:nvPicPr>
          <p:cNvPr id="9" name="圖片 8">
            <a:extLst>
              <a:ext uri="{FF2B5EF4-FFF2-40B4-BE49-F238E27FC236}">
                <a16:creationId xmlns:a16="http://schemas.microsoft.com/office/drawing/2014/main" id="{0FD0B5CE-6507-4FB9-9041-B3C5AD762F1F}"/>
              </a:ext>
            </a:extLst>
          </p:cNvPr>
          <p:cNvPicPr>
            <a:picLocks noChangeAspect="1"/>
          </p:cNvPicPr>
          <p:nvPr/>
        </p:nvPicPr>
        <p:blipFill>
          <a:blip r:embed="rId2"/>
          <a:stretch>
            <a:fillRect/>
          </a:stretch>
        </p:blipFill>
        <p:spPr>
          <a:xfrm>
            <a:off x="3563888" y="2973379"/>
            <a:ext cx="1460183" cy="453390"/>
          </a:xfrm>
          <a:prstGeom prst="rect">
            <a:avLst/>
          </a:prstGeom>
        </p:spPr>
      </p:pic>
    </p:spTree>
    <p:extLst>
      <p:ext uri="{BB962C8B-B14F-4D97-AF65-F5344CB8AC3E}">
        <p14:creationId xmlns:p14="http://schemas.microsoft.com/office/powerpoint/2010/main" val="39082311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3714B1-E32E-4B35-A0D5-6A1DFDBB899A}"/>
              </a:ext>
            </a:extLst>
          </p:cNvPr>
          <p:cNvSpPr>
            <a:spLocks noGrp="1"/>
          </p:cNvSpPr>
          <p:nvPr>
            <p:ph type="title"/>
          </p:nvPr>
        </p:nvSpPr>
        <p:spPr/>
        <p:txBody>
          <a:bodyPr/>
          <a:lstStyle/>
          <a:p>
            <a:r>
              <a:rPr lang="en-US" altLang="zh-TW" dirty="0"/>
              <a:t>11.5 </a:t>
            </a:r>
            <a:r>
              <a:rPr lang="zh-TW" altLang="en-US" dirty="0"/>
              <a:t>力矩</a:t>
            </a:r>
          </a:p>
        </p:txBody>
      </p:sp>
      <p:sp>
        <p:nvSpPr>
          <p:cNvPr id="3" name="內容版面配置區 2">
            <a:extLst>
              <a:ext uri="{FF2B5EF4-FFF2-40B4-BE49-F238E27FC236}">
                <a16:creationId xmlns:a16="http://schemas.microsoft.com/office/drawing/2014/main" id="{AFCE6FF2-5513-48E4-9EB1-E5359C46879F}"/>
              </a:ext>
            </a:extLst>
          </p:cNvPr>
          <p:cNvSpPr>
            <a:spLocks noGrp="1"/>
          </p:cNvSpPr>
          <p:nvPr>
            <p:ph idx="1"/>
          </p:nvPr>
        </p:nvSpPr>
        <p:spPr/>
        <p:txBody>
          <a:bodyPr/>
          <a:lstStyle/>
          <a:p>
            <a:pPr>
              <a:lnSpc>
                <a:spcPct val="130000"/>
              </a:lnSpc>
            </a:pPr>
            <a:r>
              <a:rPr lang="zh-TW" altLang="en-US" dirty="0"/>
              <a:t>達文西</a:t>
            </a:r>
            <a:r>
              <a:rPr lang="en-US" altLang="zh-TW" dirty="0"/>
              <a:t>(Leonardo da Vinci)</a:t>
            </a:r>
            <a:r>
              <a:rPr lang="zh-TW" altLang="en-US" dirty="0"/>
              <a:t>推廣力矩的觀念至作用力不須垂直於槓桿。</a:t>
            </a:r>
          </a:p>
          <a:p>
            <a:pPr>
              <a:lnSpc>
                <a:spcPct val="130000"/>
              </a:lnSpc>
            </a:pPr>
            <a:r>
              <a:rPr lang="zh-TW" altLang="en-US" dirty="0"/>
              <a:t>圖 </a:t>
            </a:r>
            <a:r>
              <a:rPr lang="en-US" altLang="zh-TW" dirty="0"/>
              <a:t>11.21 </a:t>
            </a:r>
            <a:r>
              <a:rPr lang="zh-TW" altLang="en-US" dirty="0"/>
              <a:t>一力要使一端有支點的棒子轉動，力平行於棒子的分量只是在拉支點，故只有垂直分量才有轉動的效用。</a:t>
            </a:r>
          </a:p>
          <a:p>
            <a:pPr>
              <a:lnSpc>
                <a:spcPct val="130000"/>
              </a:lnSpc>
            </a:pPr>
            <a:r>
              <a:rPr lang="zh-TW" altLang="en-US" dirty="0"/>
              <a:t>因此力矩為 </a:t>
            </a:r>
            <a:r>
              <a:rPr lang="en-US" altLang="zh-TW" i="1" dirty="0" err="1"/>
              <a:t>rF</a:t>
            </a:r>
            <a:r>
              <a:rPr lang="en-US" altLang="zh-TW" baseline="-25000" dirty="0"/>
              <a:t>⊥</a:t>
            </a:r>
            <a:r>
              <a:rPr lang="zh-TW" altLang="en-US" dirty="0"/>
              <a:t>，稱為</a:t>
            </a:r>
            <a:r>
              <a:rPr lang="zh-TW" altLang="en-US" b="1" dirty="0">
                <a:solidFill>
                  <a:srgbClr val="C00000"/>
                </a:solidFill>
              </a:rPr>
              <a:t>力臂</a:t>
            </a:r>
            <a:r>
              <a:rPr lang="en-US" altLang="zh-TW" dirty="0"/>
              <a:t>(lever arm)</a:t>
            </a:r>
            <a:r>
              <a:rPr lang="zh-TW" altLang="en-US" dirty="0"/>
              <a:t>來考慮力矩。力臂為原點</a:t>
            </a:r>
            <a:r>
              <a:rPr lang="en-US" altLang="zh-TW" dirty="0"/>
              <a:t>(</a:t>
            </a:r>
            <a:r>
              <a:rPr lang="zh-TW" altLang="en-US" dirty="0"/>
              <a:t>支點</a:t>
            </a:r>
            <a:r>
              <a:rPr lang="en-US" altLang="zh-TW" dirty="0"/>
              <a:t>)</a:t>
            </a:r>
            <a:r>
              <a:rPr lang="zh-TW" altLang="en-US" dirty="0"/>
              <a:t>到作用力的延長線</a:t>
            </a:r>
            <a:r>
              <a:rPr lang="en-US" altLang="zh-TW" dirty="0"/>
              <a:t>(</a:t>
            </a:r>
            <a:r>
              <a:rPr lang="zh-TW" altLang="en-US" dirty="0"/>
              <a:t>向前或向後沿長皆可</a:t>
            </a:r>
            <a:r>
              <a:rPr lang="en-US" altLang="zh-TW" dirty="0"/>
              <a:t>)</a:t>
            </a:r>
            <a:r>
              <a:rPr lang="zh-TW" altLang="en-US" dirty="0"/>
              <a:t>的垂直距離。力矩也等於 </a:t>
            </a:r>
            <a:r>
              <a:rPr lang="en-US" altLang="zh-TW" i="1" dirty="0" err="1"/>
              <a:t>r</a:t>
            </a:r>
            <a:r>
              <a:rPr lang="en-US" altLang="zh-TW" baseline="-25000" dirty="0" err="1"/>
              <a:t>⊥</a:t>
            </a:r>
            <a:r>
              <a:rPr lang="en-US" altLang="zh-TW" i="1" dirty="0" err="1"/>
              <a:t>F</a:t>
            </a:r>
            <a:r>
              <a:rPr lang="zh-TW" altLang="en-US" dirty="0"/>
              <a:t>。</a:t>
            </a:r>
          </a:p>
        </p:txBody>
      </p:sp>
      <p:sp>
        <p:nvSpPr>
          <p:cNvPr id="4" name="頁尾版面配置區 3">
            <a:extLst>
              <a:ext uri="{FF2B5EF4-FFF2-40B4-BE49-F238E27FC236}">
                <a16:creationId xmlns:a16="http://schemas.microsoft.com/office/drawing/2014/main" id="{4E2302DA-C489-47AB-A280-4E6FB2806613}"/>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1437A4E9-374C-4E4E-B1A5-C21278A75A26}"/>
              </a:ext>
            </a:extLst>
          </p:cNvPr>
          <p:cNvSpPr>
            <a:spLocks noGrp="1"/>
          </p:cNvSpPr>
          <p:nvPr>
            <p:ph type="sldNum" sz="quarter" idx="12"/>
          </p:nvPr>
        </p:nvSpPr>
        <p:spPr/>
        <p:txBody>
          <a:bodyPr/>
          <a:lstStyle/>
          <a:p>
            <a:fld id="{FFF700D2-071F-440E-A3FF-180D34BA4EC8}" type="slidenum">
              <a:rPr lang="en-GB" smtClean="0"/>
              <a:t>43</a:t>
            </a:fld>
            <a:endParaRPr lang="en-GB"/>
          </a:p>
        </p:txBody>
      </p:sp>
    </p:spTree>
    <p:extLst>
      <p:ext uri="{BB962C8B-B14F-4D97-AF65-F5344CB8AC3E}">
        <p14:creationId xmlns:p14="http://schemas.microsoft.com/office/powerpoint/2010/main" val="2262693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62D342-A956-4FA1-9ED0-2CF87CD2581F}"/>
              </a:ext>
            </a:extLst>
          </p:cNvPr>
          <p:cNvSpPr>
            <a:spLocks noGrp="1"/>
          </p:cNvSpPr>
          <p:nvPr>
            <p:ph type="title"/>
          </p:nvPr>
        </p:nvSpPr>
        <p:spPr/>
        <p:txBody>
          <a:bodyPr/>
          <a:lstStyle/>
          <a:p>
            <a:r>
              <a:rPr lang="en-US" altLang="zh-TW" dirty="0"/>
              <a:t>11.5 </a:t>
            </a:r>
            <a:r>
              <a:rPr lang="zh-TW" altLang="en-US" dirty="0"/>
              <a:t>力矩</a:t>
            </a:r>
          </a:p>
        </p:txBody>
      </p:sp>
      <p:pic>
        <p:nvPicPr>
          <p:cNvPr id="6" name="內容版面配置區 5">
            <a:extLst>
              <a:ext uri="{FF2B5EF4-FFF2-40B4-BE49-F238E27FC236}">
                <a16:creationId xmlns:a16="http://schemas.microsoft.com/office/drawing/2014/main" id="{BE0DA347-E100-4948-B447-BB4E8E1CF323}"/>
              </a:ext>
            </a:extLst>
          </p:cNvPr>
          <p:cNvPicPr>
            <a:picLocks noGrp="1" noChangeAspect="1"/>
          </p:cNvPicPr>
          <p:nvPr>
            <p:ph idx="1"/>
          </p:nvPr>
        </p:nvPicPr>
        <p:blipFill>
          <a:blip r:embed="rId2"/>
          <a:stretch>
            <a:fillRect/>
          </a:stretch>
        </p:blipFill>
        <p:spPr>
          <a:xfrm>
            <a:off x="2418397" y="1388383"/>
            <a:ext cx="4307205" cy="4773930"/>
          </a:xfrm>
          <a:prstGeom prst="rect">
            <a:avLst/>
          </a:prstGeom>
        </p:spPr>
      </p:pic>
      <p:sp>
        <p:nvSpPr>
          <p:cNvPr id="4" name="頁尾版面配置區 3">
            <a:extLst>
              <a:ext uri="{FF2B5EF4-FFF2-40B4-BE49-F238E27FC236}">
                <a16:creationId xmlns:a16="http://schemas.microsoft.com/office/drawing/2014/main" id="{6F962B81-25F4-4B08-99B0-1D811F8B2782}"/>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2C53B67D-0219-4882-BA70-2E3954D85285}"/>
              </a:ext>
            </a:extLst>
          </p:cNvPr>
          <p:cNvSpPr>
            <a:spLocks noGrp="1"/>
          </p:cNvSpPr>
          <p:nvPr>
            <p:ph type="sldNum" sz="quarter" idx="12"/>
          </p:nvPr>
        </p:nvSpPr>
        <p:spPr/>
        <p:txBody>
          <a:bodyPr/>
          <a:lstStyle/>
          <a:p>
            <a:fld id="{FFF700D2-071F-440E-A3FF-180D34BA4EC8}" type="slidenum">
              <a:rPr lang="en-GB" smtClean="0"/>
              <a:t>44</a:t>
            </a:fld>
            <a:endParaRPr lang="en-GB"/>
          </a:p>
        </p:txBody>
      </p:sp>
    </p:spTree>
    <p:extLst>
      <p:ext uri="{BB962C8B-B14F-4D97-AF65-F5344CB8AC3E}">
        <p14:creationId xmlns:p14="http://schemas.microsoft.com/office/powerpoint/2010/main" val="5759987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60F84D-7F48-4FFB-AF77-10F998A811AD}"/>
              </a:ext>
            </a:extLst>
          </p:cNvPr>
          <p:cNvSpPr>
            <a:spLocks noGrp="1"/>
          </p:cNvSpPr>
          <p:nvPr>
            <p:ph type="title"/>
          </p:nvPr>
        </p:nvSpPr>
        <p:spPr/>
        <p:txBody>
          <a:bodyPr/>
          <a:lstStyle/>
          <a:p>
            <a:r>
              <a:rPr lang="en-US" altLang="zh-TW" dirty="0"/>
              <a:t>11.5 </a:t>
            </a:r>
            <a:r>
              <a:rPr lang="zh-TW" altLang="en-US" dirty="0"/>
              <a:t>力矩</a:t>
            </a:r>
          </a:p>
        </p:txBody>
      </p:sp>
      <p:sp>
        <p:nvSpPr>
          <p:cNvPr id="3" name="內容版面配置區 2">
            <a:extLst>
              <a:ext uri="{FF2B5EF4-FFF2-40B4-BE49-F238E27FC236}">
                <a16:creationId xmlns:a16="http://schemas.microsoft.com/office/drawing/2014/main" id="{0E5191E9-A603-4555-A3E0-60F436FF01A2}"/>
              </a:ext>
            </a:extLst>
          </p:cNvPr>
          <p:cNvSpPr>
            <a:spLocks noGrp="1"/>
          </p:cNvSpPr>
          <p:nvPr>
            <p:ph idx="1"/>
          </p:nvPr>
        </p:nvSpPr>
        <p:spPr/>
        <p:txBody>
          <a:bodyPr>
            <a:normAutofit/>
          </a:bodyPr>
          <a:lstStyle/>
          <a:p>
            <a:r>
              <a:rPr lang="zh-TW" altLang="en-US" dirty="0"/>
              <a:t>由圖中可看出 </a:t>
            </a:r>
            <a:r>
              <a:rPr lang="en-US" altLang="zh-TW" i="1" dirty="0"/>
              <a:t>r</a:t>
            </a:r>
            <a:r>
              <a:rPr lang="en-US" altLang="zh-TW" baseline="-25000" dirty="0"/>
              <a:t>⊥</a:t>
            </a:r>
            <a:r>
              <a:rPr lang="en-US" altLang="zh-TW" dirty="0"/>
              <a:t>= </a:t>
            </a:r>
            <a:r>
              <a:rPr lang="en-US" altLang="zh-TW" i="1" dirty="0"/>
              <a:t>r</a:t>
            </a:r>
            <a:r>
              <a:rPr lang="en-US" altLang="zh-TW" dirty="0"/>
              <a:t> sin </a:t>
            </a:r>
            <a:r>
              <a:rPr lang="el-GR" altLang="zh-TW" i="1" dirty="0"/>
              <a:t>θ</a:t>
            </a:r>
            <a:r>
              <a:rPr lang="el-GR" altLang="zh-TW" dirty="0"/>
              <a:t> </a:t>
            </a:r>
            <a:r>
              <a:rPr lang="zh-TW" altLang="en-US" dirty="0"/>
              <a:t>且 </a:t>
            </a:r>
            <a:r>
              <a:rPr lang="en-US" altLang="zh-TW" i="1" dirty="0"/>
              <a:t>F</a:t>
            </a:r>
            <a:r>
              <a:rPr lang="en-US" altLang="zh-TW" baseline="-25000" dirty="0"/>
              <a:t>⊥</a:t>
            </a:r>
            <a:r>
              <a:rPr lang="en-US" altLang="zh-TW" dirty="0"/>
              <a:t>= </a:t>
            </a:r>
            <a:r>
              <a:rPr lang="en-US" altLang="zh-TW" i="1" dirty="0"/>
              <a:t>F</a:t>
            </a:r>
            <a:r>
              <a:rPr lang="en-US" altLang="zh-TW" dirty="0"/>
              <a:t> sin </a:t>
            </a:r>
            <a:r>
              <a:rPr lang="el-GR" altLang="zh-TW" i="1" dirty="0"/>
              <a:t>θ</a:t>
            </a:r>
            <a:r>
              <a:rPr lang="zh-TW" altLang="el-GR" dirty="0"/>
              <a:t>，</a:t>
            </a:r>
            <a:r>
              <a:rPr lang="zh-TW" altLang="en-US" dirty="0"/>
              <a:t>故 </a:t>
            </a:r>
            <a:r>
              <a:rPr lang="en-US" altLang="zh-TW" i="1" dirty="0" err="1"/>
              <a:t>r</a:t>
            </a:r>
            <a:r>
              <a:rPr lang="en-US" altLang="zh-TW" baseline="-25000" dirty="0" err="1"/>
              <a:t>⊥</a:t>
            </a:r>
            <a:r>
              <a:rPr lang="en-US" altLang="zh-TW" i="1" dirty="0" err="1"/>
              <a:t>F</a:t>
            </a:r>
            <a:r>
              <a:rPr lang="en-US" altLang="zh-TW" dirty="0"/>
              <a:t> </a:t>
            </a:r>
            <a:r>
              <a:rPr lang="zh-TW" altLang="en-US" dirty="0"/>
              <a:t>及</a:t>
            </a:r>
            <a:r>
              <a:rPr lang="zh-TW" altLang="en-US" i="1" dirty="0"/>
              <a:t> </a:t>
            </a:r>
            <a:r>
              <a:rPr lang="en-US" altLang="zh-TW" i="1" dirty="0" err="1"/>
              <a:t>rF</a:t>
            </a:r>
            <a:r>
              <a:rPr lang="en-US" altLang="zh-TW" baseline="-25000" dirty="0"/>
              <a:t>⊥</a:t>
            </a:r>
            <a:r>
              <a:rPr lang="en-US" altLang="zh-TW" dirty="0"/>
              <a:t> </a:t>
            </a:r>
            <a:r>
              <a:rPr lang="zh-TW" altLang="en-US" dirty="0"/>
              <a:t>相等：</a:t>
            </a:r>
            <a:endParaRPr lang="en-US" altLang="zh-TW" dirty="0"/>
          </a:p>
          <a:p>
            <a:endParaRPr lang="en-US" altLang="zh-TW" dirty="0"/>
          </a:p>
          <a:p>
            <a:endParaRPr lang="en-US" altLang="zh-TW" dirty="0"/>
          </a:p>
          <a:p>
            <a:r>
              <a:rPr lang="zh-TW" altLang="en-US" dirty="0"/>
              <a:t>力作用於距原點 </a:t>
            </a:r>
            <a:r>
              <a:rPr lang="en-US" altLang="zh-TW" i="1" dirty="0"/>
              <a:t>r</a:t>
            </a:r>
            <a:r>
              <a:rPr lang="en-US" altLang="zh-TW" dirty="0"/>
              <a:t> </a:t>
            </a:r>
            <a:r>
              <a:rPr lang="zh-TW" altLang="en-US" dirty="0"/>
              <a:t>處的力矩定義為：</a:t>
            </a:r>
            <a:br>
              <a:rPr lang="en-US" altLang="zh-TW" dirty="0"/>
            </a:br>
            <a:br>
              <a:rPr lang="en-US" altLang="zh-TW" dirty="0"/>
            </a:br>
            <a:br>
              <a:rPr lang="en-US" altLang="zh-TW" dirty="0"/>
            </a:br>
            <a:r>
              <a:rPr lang="zh-TW" altLang="en-US" dirty="0"/>
              <a:t>其中 </a:t>
            </a:r>
            <a:r>
              <a:rPr lang="el-GR" altLang="zh-TW" i="1" dirty="0"/>
              <a:t>θ</a:t>
            </a:r>
            <a:r>
              <a:rPr lang="el-GR" altLang="zh-TW" dirty="0"/>
              <a:t> </a:t>
            </a:r>
            <a:r>
              <a:rPr lang="zh-TW" altLang="en-US" dirty="0"/>
              <a:t>為向量 </a:t>
            </a:r>
            <a:r>
              <a:rPr lang="en-US" altLang="zh-TW" b="1" dirty="0"/>
              <a:t>r</a:t>
            </a:r>
            <a:r>
              <a:rPr lang="en-US" altLang="zh-TW" dirty="0"/>
              <a:t> </a:t>
            </a:r>
            <a:r>
              <a:rPr lang="zh-TW" altLang="en-US" dirty="0"/>
              <a:t>及 </a:t>
            </a:r>
            <a:r>
              <a:rPr lang="en-US" altLang="zh-TW" b="1" dirty="0"/>
              <a:t>F</a:t>
            </a:r>
            <a:r>
              <a:rPr lang="en-US" altLang="zh-TW" dirty="0"/>
              <a:t> </a:t>
            </a:r>
            <a:r>
              <a:rPr lang="zh-TW" altLang="en-US" dirty="0"/>
              <a:t>的夾角。力矩的</a:t>
            </a:r>
            <a:r>
              <a:rPr lang="en-US" altLang="zh-TW" dirty="0"/>
              <a:t>SI</a:t>
            </a:r>
            <a:r>
              <a:rPr lang="zh-TW" altLang="en-US" dirty="0"/>
              <a:t>單位為</a:t>
            </a:r>
            <a:br>
              <a:rPr lang="en-US" altLang="zh-TW" dirty="0"/>
            </a:br>
            <a:r>
              <a:rPr lang="en-US" altLang="zh-TW" dirty="0"/>
              <a:t>N·</a:t>
            </a:r>
            <a:r>
              <a:rPr lang="zh-TW" altLang="en-US" dirty="0"/>
              <a:t> </a:t>
            </a:r>
            <a:r>
              <a:rPr lang="en-US" altLang="zh-TW" dirty="0"/>
              <a:t>m</a:t>
            </a:r>
            <a:r>
              <a:rPr lang="zh-TW" altLang="en-US" dirty="0"/>
              <a:t>。</a:t>
            </a:r>
          </a:p>
          <a:p>
            <a:endParaRPr lang="zh-TW" altLang="en-US" dirty="0"/>
          </a:p>
        </p:txBody>
      </p:sp>
      <p:sp>
        <p:nvSpPr>
          <p:cNvPr id="4" name="頁尾版面配置區 3">
            <a:extLst>
              <a:ext uri="{FF2B5EF4-FFF2-40B4-BE49-F238E27FC236}">
                <a16:creationId xmlns:a16="http://schemas.microsoft.com/office/drawing/2014/main" id="{48223151-BAE0-4B19-9028-4F8EC6F1CDEA}"/>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CDD95712-BA23-46BB-9ACA-96F9EC9E825A}"/>
              </a:ext>
            </a:extLst>
          </p:cNvPr>
          <p:cNvSpPr>
            <a:spLocks noGrp="1"/>
          </p:cNvSpPr>
          <p:nvPr>
            <p:ph type="sldNum" sz="quarter" idx="12"/>
          </p:nvPr>
        </p:nvSpPr>
        <p:spPr/>
        <p:txBody>
          <a:bodyPr/>
          <a:lstStyle/>
          <a:p>
            <a:fld id="{FFF700D2-071F-440E-A3FF-180D34BA4EC8}" type="slidenum">
              <a:rPr lang="en-GB" smtClean="0"/>
              <a:t>45</a:t>
            </a:fld>
            <a:endParaRPr lang="en-GB"/>
          </a:p>
        </p:txBody>
      </p:sp>
      <p:pic>
        <p:nvPicPr>
          <p:cNvPr id="6" name="圖片 5">
            <a:extLst>
              <a:ext uri="{FF2B5EF4-FFF2-40B4-BE49-F238E27FC236}">
                <a16:creationId xmlns:a16="http://schemas.microsoft.com/office/drawing/2014/main" id="{9FE48853-8200-4AFA-A264-C44764DF42BD}"/>
              </a:ext>
            </a:extLst>
          </p:cNvPr>
          <p:cNvPicPr>
            <a:picLocks noChangeAspect="1"/>
          </p:cNvPicPr>
          <p:nvPr/>
        </p:nvPicPr>
        <p:blipFill>
          <a:blip r:embed="rId2"/>
          <a:stretch>
            <a:fillRect/>
          </a:stretch>
        </p:blipFill>
        <p:spPr>
          <a:xfrm>
            <a:off x="2771800" y="2492896"/>
            <a:ext cx="5754053" cy="453390"/>
          </a:xfrm>
          <a:prstGeom prst="rect">
            <a:avLst/>
          </a:prstGeom>
        </p:spPr>
      </p:pic>
      <p:pic>
        <p:nvPicPr>
          <p:cNvPr id="7" name="圖片 6">
            <a:extLst>
              <a:ext uri="{FF2B5EF4-FFF2-40B4-BE49-F238E27FC236}">
                <a16:creationId xmlns:a16="http://schemas.microsoft.com/office/drawing/2014/main" id="{676B90A0-9690-493E-95C6-326BDD245392}"/>
              </a:ext>
            </a:extLst>
          </p:cNvPr>
          <p:cNvPicPr>
            <a:picLocks noChangeAspect="1"/>
          </p:cNvPicPr>
          <p:nvPr/>
        </p:nvPicPr>
        <p:blipFill>
          <a:blip r:embed="rId3"/>
          <a:stretch>
            <a:fillRect/>
          </a:stretch>
        </p:blipFill>
        <p:spPr>
          <a:xfrm>
            <a:off x="2889107" y="4284604"/>
            <a:ext cx="5667375" cy="366713"/>
          </a:xfrm>
          <a:prstGeom prst="rect">
            <a:avLst/>
          </a:prstGeom>
        </p:spPr>
      </p:pic>
    </p:spTree>
    <p:extLst>
      <p:ext uri="{BB962C8B-B14F-4D97-AF65-F5344CB8AC3E}">
        <p14:creationId xmlns:p14="http://schemas.microsoft.com/office/powerpoint/2010/main" val="2593612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5B107E30-B7EA-41B0-9AF8-59C2F83BA61C}"/>
              </a:ext>
            </a:extLst>
          </p:cNvPr>
          <p:cNvSpPr>
            <a:spLocks noGrp="1"/>
          </p:cNvSpPr>
          <p:nvPr>
            <p:ph type="title"/>
          </p:nvPr>
        </p:nvSpPr>
        <p:spPr/>
        <p:txBody>
          <a:bodyPr/>
          <a:lstStyle/>
          <a:p>
            <a:r>
              <a:rPr lang="zh-TW" altLang="en-US" dirty="0"/>
              <a:t>例題 </a:t>
            </a:r>
            <a:r>
              <a:rPr lang="en-US" altLang="zh-TW" dirty="0"/>
              <a:t>11.6</a:t>
            </a:r>
            <a:endParaRPr lang="zh-TW" altLang="en-US" dirty="0"/>
          </a:p>
        </p:txBody>
      </p:sp>
      <p:sp>
        <p:nvSpPr>
          <p:cNvPr id="7" name="文字版面配置區 6">
            <a:extLst>
              <a:ext uri="{FF2B5EF4-FFF2-40B4-BE49-F238E27FC236}">
                <a16:creationId xmlns:a16="http://schemas.microsoft.com/office/drawing/2014/main" id="{4643ED20-3F0D-49F4-AD97-B159EA31D098}"/>
              </a:ext>
            </a:extLst>
          </p:cNvPr>
          <p:cNvSpPr>
            <a:spLocks noGrp="1"/>
          </p:cNvSpPr>
          <p:nvPr>
            <p:ph type="body" idx="1"/>
          </p:nvPr>
        </p:nvSpPr>
        <p:spPr/>
        <p:txBody>
          <a:bodyPr/>
          <a:lstStyle/>
          <a:p>
            <a:r>
              <a:rPr lang="zh-TW" altLang="en-US" dirty="0"/>
              <a:t>三力 </a:t>
            </a:r>
            <a:r>
              <a:rPr lang="en-US" altLang="zh-TW" i="1" dirty="0" err="1"/>
              <a:t>F</a:t>
            </a:r>
            <a:r>
              <a:rPr lang="en-US" altLang="zh-TW" baseline="-25000" dirty="0" err="1"/>
              <a:t>1</a:t>
            </a:r>
            <a:r>
              <a:rPr lang="zh-TW" altLang="en-US" dirty="0"/>
              <a:t>、</a:t>
            </a:r>
            <a:r>
              <a:rPr lang="en-US" altLang="zh-TW" i="1" dirty="0" err="1"/>
              <a:t>F</a:t>
            </a:r>
            <a:r>
              <a:rPr lang="en-US" altLang="zh-TW" baseline="-25000" dirty="0" err="1"/>
              <a:t>2</a:t>
            </a:r>
            <a:r>
              <a:rPr lang="zh-TW" altLang="en-US" dirty="0"/>
              <a:t>、</a:t>
            </a:r>
            <a:r>
              <a:rPr lang="en-US" altLang="zh-TW" i="1" dirty="0" err="1"/>
              <a:t>F</a:t>
            </a:r>
            <a:r>
              <a:rPr lang="en-US" altLang="zh-TW" baseline="-25000" dirty="0" err="1"/>
              <a:t>3</a:t>
            </a:r>
            <a:r>
              <a:rPr lang="en-US" altLang="zh-TW" dirty="0"/>
              <a:t> </a:t>
            </a:r>
            <a:r>
              <a:rPr lang="zh-TW" altLang="en-US" dirty="0"/>
              <a:t>作用於同一棒上距支點分別為 </a:t>
            </a:r>
            <a:r>
              <a:rPr lang="en-US" altLang="zh-TW" i="1" dirty="0" err="1"/>
              <a:t>r</a:t>
            </a:r>
            <a:r>
              <a:rPr lang="en-US" altLang="zh-TW" baseline="-25000" dirty="0" err="1"/>
              <a:t>1</a:t>
            </a:r>
            <a:r>
              <a:rPr lang="zh-TW" altLang="en-US" dirty="0"/>
              <a:t>、</a:t>
            </a:r>
            <a:r>
              <a:rPr lang="en-US" altLang="zh-TW" i="1" dirty="0" err="1"/>
              <a:t>r</a:t>
            </a:r>
            <a:r>
              <a:rPr lang="en-US" altLang="zh-TW" baseline="-25000" dirty="0" err="1"/>
              <a:t>2</a:t>
            </a:r>
            <a:r>
              <a:rPr lang="zh-TW" altLang="en-US" dirty="0"/>
              <a:t>、</a:t>
            </a:r>
            <a:r>
              <a:rPr lang="en-US" altLang="zh-TW" i="1" dirty="0" err="1"/>
              <a:t>r</a:t>
            </a:r>
            <a:r>
              <a:rPr lang="en-US" altLang="zh-TW" baseline="-25000" dirty="0" err="1"/>
              <a:t>3</a:t>
            </a:r>
            <a:r>
              <a:rPr lang="en-US" altLang="zh-TW" dirty="0"/>
              <a:t> </a:t>
            </a:r>
            <a:r>
              <a:rPr lang="zh-TW" altLang="en-US" dirty="0"/>
              <a:t>，如圖 </a:t>
            </a:r>
            <a:r>
              <a:rPr lang="en-US" altLang="zh-TW" dirty="0" err="1"/>
              <a:t>11.22a</a:t>
            </a:r>
            <a:r>
              <a:rPr lang="en-US" altLang="zh-TW" dirty="0"/>
              <a:t> </a:t>
            </a:r>
            <a:r>
              <a:rPr lang="zh-TW" altLang="en-US" dirty="0"/>
              <a:t>所示，求各力所施之力矩。</a:t>
            </a:r>
          </a:p>
          <a:p>
            <a:endParaRPr lang="zh-TW" altLang="en-US" dirty="0"/>
          </a:p>
        </p:txBody>
      </p:sp>
      <p:sp>
        <p:nvSpPr>
          <p:cNvPr id="4" name="頁尾版面配置區 3">
            <a:extLst>
              <a:ext uri="{FF2B5EF4-FFF2-40B4-BE49-F238E27FC236}">
                <a16:creationId xmlns:a16="http://schemas.microsoft.com/office/drawing/2014/main" id="{50A6E420-84B0-4BDD-8C2F-CD083B93123D}"/>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08600B47-76C9-422C-8C93-07052AF45912}"/>
              </a:ext>
            </a:extLst>
          </p:cNvPr>
          <p:cNvSpPr>
            <a:spLocks noGrp="1"/>
          </p:cNvSpPr>
          <p:nvPr>
            <p:ph type="sldNum" sz="quarter" idx="12"/>
          </p:nvPr>
        </p:nvSpPr>
        <p:spPr/>
        <p:txBody>
          <a:bodyPr/>
          <a:lstStyle/>
          <a:p>
            <a:fld id="{FFF700D2-071F-440E-A3FF-180D34BA4EC8}" type="slidenum">
              <a:rPr lang="en-GB" smtClean="0"/>
              <a:t>46</a:t>
            </a:fld>
            <a:endParaRPr lang="en-GB"/>
          </a:p>
        </p:txBody>
      </p:sp>
      <p:pic>
        <p:nvPicPr>
          <p:cNvPr id="8" name="圖片 7">
            <a:extLst>
              <a:ext uri="{FF2B5EF4-FFF2-40B4-BE49-F238E27FC236}">
                <a16:creationId xmlns:a16="http://schemas.microsoft.com/office/drawing/2014/main" id="{D95CBD9D-A083-4754-ADDB-BEFD81F03966}"/>
              </a:ext>
            </a:extLst>
          </p:cNvPr>
          <p:cNvPicPr>
            <a:picLocks noChangeAspect="1"/>
          </p:cNvPicPr>
          <p:nvPr/>
        </p:nvPicPr>
        <p:blipFill>
          <a:blip r:embed="rId2"/>
          <a:stretch>
            <a:fillRect/>
          </a:stretch>
        </p:blipFill>
        <p:spPr>
          <a:xfrm>
            <a:off x="2494323" y="3442865"/>
            <a:ext cx="5953125" cy="2938463"/>
          </a:xfrm>
          <a:prstGeom prst="rect">
            <a:avLst/>
          </a:prstGeom>
        </p:spPr>
      </p:pic>
      <p:sp>
        <p:nvSpPr>
          <p:cNvPr id="9" name="箭號: 有線條的向右箭號 8">
            <a:hlinkClick r:id="rId3" action="ppaction://hlinkfile"/>
            <a:extLst>
              <a:ext uri="{FF2B5EF4-FFF2-40B4-BE49-F238E27FC236}">
                <a16:creationId xmlns:a16="http://schemas.microsoft.com/office/drawing/2014/main" id="{3525364D-66C2-4D4B-A286-76EC70B94503}"/>
              </a:ext>
            </a:extLst>
          </p:cNvPr>
          <p:cNvSpPr/>
          <p:nvPr/>
        </p:nvSpPr>
        <p:spPr>
          <a:xfrm>
            <a:off x="827584" y="3501008"/>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31023767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1F88A7-45A8-4674-A715-54CD10F970A8}"/>
              </a:ext>
            </a:extLst>
          </p:cNvPr>
          <p:cNvSpPr>
            <a:spLocks noGrp="1"/>
          </p:cNvSpPr>
          <p:nvPr>
            <p:ph type="title"/>
          </p:nvPr>
        </p:nvSpPr>
        <p:spPr/>
        <p:txBody>
          <a:bodyPr/>
          <a:lstStyle/>
          <a:p>
            <a:r>
              <a:rPr lang="en-US" altLang="zh-TW" dirty="0"/>
              <a:t>11.6 </a:t>
            </a:r>
            <a:r>
              <a:rPr lang="zh-TW" altLang="en-US" dirty="0"/>
              <a:t>剛體的轉動動力學</a:t>
            </a:r>
            <a:r>
              <a:rPr lang="en-US" altLang="zh-TW" dirty="0"/>
              <a:t>(</a:t>
            </a:r>
            <a:r>
              <a:rPr lang="zh-TW" altLang="en-US" dirty="0"/>
              <a:t>定軸</a:t>
            </a:r>
            <a:r>
              <a:rPr lang="en-US" altLang="zh-TW" dirty="0"/>
              <a:t>)</a:t>
            </a:r>
            <a:endParaRPr lang="zh-TW" altLang="en-US" dirty="0"/>
          </a:p>
        </p:txBody>
      </p:sp>
      <p:sp>
        <p:nvSpPr>
          <p:cNvPr id="3" name="內容版面配置區 2">
            <a:extLst>
              <a:ext uri="{FF2B5EF4-FFF2-40B4-BE49-F238E27FC236}">
                <a16:creationId xmlns:a16="http://schemas.microsoft.com/office/drawing/2014/main" id="{58DB6978-8801-4376-9B2F-AF69B70DF1DF}"/>
              </a:ext>
            </a:extLst>
          </p:cNvPr>
          <p:cNvSpPr>
            <a:spLocks noGrp="1"/>
          </p:cNvSpPr>
          <p:nvPr>
            <p:ph idx="1"/>
          </p:nvPr>
        </p:nvSpPr>
        <p:spPr/>
        <p:txBody>
          <a:bodyPr/>
          <a:lstStyle/>
          <a:p>
            <a:r>
              <a:rPr lang="zh-TW" altLang="en-US" dirty="0"/>
              <a:t>圖 </a:t>
            </a:r>
            <a:r>
              <a:rPr lang="en-US" altLang="zh-TW" dirty="0"/>
              <a:t>11.23</a:t>
            </a:r>
            <a:r>
              <a:rPr lang="zh-TW" altLang="en-US" dirty="0"/>
              <a:t> 為一繞著定軸轉動的剛體，其中 </a:t>
            </a:r>
            <a:r>
              <a:rPr lang="en-US" altLang="zh-TW" b="1" dirty="0"/>
              <a:t>F</a:t>
            </a:r>
            <a:r>
              <a:rPr lang="en-US" altLang="zh-TW" baseline="-25000" dirty="0"/>
              <a:t>i</a:t>
            </a:r>
            <a:r>
              <a:rPr lang="en-US" altLang="zh-TW" dirty="0"/>
              <a:t> </a:t>
            </a:r>
            <a:r>
              <a:rPr lang="zh-TW" altLang="en-US" dirty="0"/>
              <a:t>為施於其上第 </a:t>
            </a:r>
            <a:r>
              <a:rPr lang="en-US" altLang="zh-TW" dirty="0" err="1"/>
              <a:t>i</a:t>
            </a:r>
            <a:r>
              <a:rPr lang="en-US" altLang="zh-TW" dirty="0"/>
              <a:t> </a:t>
            </a:r>
            <a:r>
              <a:rPr lang="zh-TW" altLang="en-US" dirty="0"/>
              <a:t>質點</a:t>
            </a:r>
            <a:r>
              <a:rPr lang="en-US" altLang="zh-TW" dirty="0"/>
              <a:t>(</a:t>
            </a:r>
            <a:r>
              <a:rPr lang="zh-TW" altLang="en-US" dirty="0"/>
              <a:t>質量 </a:t>
            </a:r>
            <a:r>
              <a:rPr lang="en-US" altLang="zh-TW" i="1" dirty="0"/>
              <a:t>m</a:t>
            </a:r>
            <a:r>
              <a:rPr lang="en-US" altLang="zh-TW" baseline="-25000" dirty="0"/>
              <a:t>i</a:t>
            </a:r>
            <a:r>
              <a:rPr lang="en-US" altLang="zh-TW" dirty="0"/>
              <a:t>)</a:t>
            </a:r>
            <a:r>
              <a:rPr lang="zh-TW" altLang="en-US" dirty="0"/>
              <a:t>的淨力。</a:t>
            </a:r>
            <a:r>
              <a:rPr lang="en-US" altLang="zh-TW" b="1" dirty="0"/>
              <a:t>F</a:t>
            </a:r>
            <a:r>
              <a:rPr lang="en-US" altLang="zh-TW" baseline="-25000" dirty="0"/>
              <a:t>i </a:t>
            </a:r>
            <a:r>
              <a:rPr lang="zh-TW" altLang="en-US" dirty="0"/>
              <a:t>平行於軸的分量均被支持物的反作用力抵消。</a:t>
            </a:r>
            <a:endParaRPr lang="en-US" altLang="zh-TW" dirty="0"/>
          </a:p>
          <a:p>
            <a:r>
              <a:rPr lang="zh-TW" altLang="en-US" dirty="0"/>
              <a:t>同理任何徑向的力也抵消。故只剩切線分量 </a:t>
            </a:r>
            <a:r>
              <a:rPr lang="en-US" altLang="zh-TW" b="1" dirty="0"/>
              <a:t>F</a:t>
            </a:r>
            <a:r>
              <a:rPr lang="en-US" altLang="zh-TW" baseline="-25000" dirty="0"/>
              <a:t>it </a:t>
            </a:r>
            <a:r>
              <a:rPr lang="zh-TW" altLang="en-US" dirty="0"/>
              <a:t>可加速質點。</a:t>
            </a:r>
            <a:endParaRPr lang="en-US" altLang="zh-TW" dirty="0"/>
          </a:p>
          <a:p>
            <a:endParaRPr lang="zh-TW" altLang="en-US" dirty="0"/>
          </a:p>
        </p:txBody>
      </p:sp>
      <p:sp>
        <p:nvSpPr>
          <p:cNvPr id="4" name="頁尾版面配置區 3">
            <a:extLst>
              <a:ext uri="{FF2B5EF4-FFF2-40B4-BE49-F238E27FC236}">
                <a16:creationId xmlns:a16="http://schemas.microsoft.com/office/drawing/2014/main" id="{3E6723D0-16CB-4E8A-8596-16999BE462FC}"/>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7ADC6D94-8CEF-4B3A-97BB-F262F0567826}"/>
              </a:ext>
            </a:extLst>
          </p:cNvPr>
          <p:cNvSpPr>
            <a:spLocks noGrp="1"/>
          </p:cNvSpPr>
          <p:nvPr>
            <p:ph type="sldNum" sz="quarter" idx="12"/>
          </p:nvPr>
        </p:nvSpPr>
        <p:spPr/>
        <p:txBody>
          <a:bodyPr/>
          <a:lstStyle/>
          <a:p>
            <a:fld id="{FFF700D2-071F-440E-A3FF-180D34BA4EC8}" type="slidenum">
              <a:rPr lang="en-GB" smtClean="0"/>
              <a:t>47</a:t>
            </a:fld>
            <a:endParaRPr lang="en-GB"/>
          </a:p>
        </p:txBody>
      </p:sp>
      <p:pic>
        <p:nvPicPr>
          <p:cNvPr id="6" name="圖片 5">
            <a:extLst>
              <a:ext uri="{FF2B5EF4-FFF2-40B4-BE49-F238E27FC236}">
                <a16:creationId xmlns:a16="http://schemas.microsoft.com/office/drawing/2014/main" id="{E19F3BE2-3164-447E-A6D3-2C6D01ECFAB7}"/>
              </a:ext>
            </a:extLst>
          </p:cNvPr>
          <p:cNvPicPr>
            <a:picLocks noChangeAspect="1"/>
          </p:cNvPicPr>
          <p:nvPr/>
        </p:nvPicPr>
        <p:blipFill>
          <a:blip r:embed="rId2"/>
          <a:stretch>
            <a:fillRect/>
          </a:stretch>
        </p:blipFill>
        <p:spPr>
          <a:xfrm>
            <a:off x="5164455" y="3429000"/>
            <a:ext cx="2777490" cy="3063240"/>
          </a:xfrm>
          <a:prstGeom prst="rect">
            <a:avLst/>
          </a:prstGeom>
        </p:spPr>
      </p:pic>
      <p:pic>
        <p:nvPicPr>
          <p:cNvPr id="7" name="圖片 6">
            <a:extLst>
              <a:ext uri="{FF2B5EF4-FFF2-40B4-BE49-F238E27FC236}">
                <a16:creationId xmlns:a16="http://schemas.microsoft.com/office/drawing/2014/main" id="{FACFF39B-35E9-495A-AAC5-8A818636B3EA}"/>
              </a:ext>
            </a:extLst>
          </p:cNvPr>
          <p:cNvPicPr>
            <a:picLocks noChangeAspect="1"/>
          </p:cNvPicPr>
          <p:nvPr/>
        </p:nvPicPr>
        <p:blipFill>
          <a:blip r:embed="rId3"/>
          <a:stretch>
            <a:fillRect/>
          </a:stretch>
        </p:blipFill>
        <p:spPr>
          <a:xfrm>
            <a:off x="1709737" y="4221088"/>
            <a:ext cx="2828925" cy="1943100"/>
          </a:xfrm>
          <a:prstGeom prst="rect">
            <a:avLst/>
          </a:prstGeom>
        </p:spPr>
      </p:pic>
    </p:spTree>
    <p:extLst>
      <p:ext uri="{BB962C8B-B14F-4D97-AF65-F5344CB8AC3E}">
        <p14:creationId xmlns:p14="http://schemas.microsoft.com/office/powerpoint/2010/main" val="6556079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EE44DE-8D47-4201-9AA0-8A2BCDA753AB}"/>
              </a:ext>
            </a:extLst>
          </p:cNvPr>
          <p:cNvSpPr>
            <a:spLocks noGrp="1"/>
          </p:cNvSpPr>
          <p:nvPr>
            <p:ph type="title"/>
          </p:nvPr>
        </p:nvSpPr>
        <p:spPr/>
        <p:txBody>
          <a:bodyPr/>
          <a:lstStyle/>
          <a:p>
            <a:r>
              <a:rPr lang="en-US" altLang="zh-TW" dirty="0"/>
              <a:t>11.6 </a:t>
            </a:r>
            <a:r>
              <a:rPr lang="zh-TW" altLang="en-US" dirty="0"/>
              <a:t>剛體的轉動動力學</a:t>
            </a:r>
            <a:r>
              <a:rPr lang="en-US" altLang="zh-TW" dirty="0"/>
              <a:t>(</a:t>
            </a:r>
            <a:r>
              <a:rPr lang="zh-TW" altLang="en-US" dirty="0"/>
              <a:t>定軸</a:t>
            </a:r>
            <a:r>
              <a:rPr lang="en-US" altLang="zh-TW" dirty="0"/>
              <a:t>)</a:t>
            </a:r>
            <a:endParaRPr lang="zh-TW" altLang="en-US" dirty="0"/>
          </a:p>
        </p:txBody>
      </p:sp>
      <p:sp>
        <p:nvSpPr>
          <p:cNvPr id="3" name="內容版面配置區 2">
            <a:extLst>
              <a:ext uri="{FF2B5EF4-FFF2-40B4-BE49-F238E27FC236}">
                <a16:creationId xmlns:a16="http://schemas.microsoft.com/office/drawing/2014/main" id="{F9B8CCDE-521D-4CFB-BA88-7E6109D9E9AD}"/>
              </a:ext>
            </a:extLst>
          </p:cNvPr>
          <p:cNvSpPr>
            <a:spLocks noGrp="1"/>
          </p:cNvSpPr>
          <p:nvPr>
            <p:ph idx="1"/>
          </p:nvPr>
        </p:nvSpPr>
        <p:spPr>
          <a:xfrm>
            <a:off x="457200" y="1340768"/>
            <a:ext cx="8229600" cy="5386610"/>
          </a:xfrm>
        </p:spPr>
        <p:txBody>
          <a:bodyPr>
            <a:normAutofit/>
          </a:bodyPr>
          <a:lstStyle/>
          <a:p>
            <a:r>
              <a:rPr lang="zh-TW" altLang="en-US" dirty="0"/>
              <a:t>我們可用 </a:t>
            </a:r>
            <a:r>
              <a:rPr lang="en-US" altLang="zh-TW" dirty="0"/>
              <a:t>11.11 </a:t>
            </a:r>
            <a:r>
              <a:rPr lang="zh-TW" altLang="en-US" dirty="0"/>
              <a:t>式，</a:t>
            </a:r>
            <a:r>
              <a:rPr lang="en-US" altLang="zh-TW" i="1" dirty="0"/>
              <a:t>a</a:t>
            </a:r>
            <a:r>
              <a:rPr lang="en-US" altLang="zh-TW" baseline="-25000" dirty="0"/>
              <a:t>t</a:t>
            </a:r>
            <a:r>
              <a:rPr lang="en-US" altLang="zh-TW" dirty="0"/>
              <a:t> </a:t>
            </a:r>
            <a:r>
              <a:rPr lang="zh-TW" altLang="en-US" dirty="0"/>
              <a:t>＝</a:t>
            </a:r>
            <a:r>
              <a:rPr lang="en-US" altLang="zh-TW" i="1" dirty="0"/>
              <a:t>αr</a:t>
            </a:r>
            <a:r>
              <a:rPr lang="en-US" altLang="zh-TW" dirty="0"/>
              <a:t> </a:t>
            </a:r>
            <a:r>
              <a:rPr lang="zh-TW" altLang="en-US" dirty="0"/>
              <a:t>來求角加速度與線加速度的關係。因此第二定律，</a:t>
            </a:r>
            <a:r>
              <a:rPr lang="en-US" altLang="zh-TW" b="1" dirty="0"/>
              <a:t>F</a:t>
            </a:r>
            <a:r>
              <a:rPr lang="en-US" altLang="zh-TW" i="1" baseline="-25000" dirty="0"/>
              <a:t>i</a:t>
            </a:r>
            <a:r>
              <a:rPr lang="en-US" altLang="zh-TW" baseline="-25000" dirty="0"/>
              <a:t> </a:t>
            </a:r>
            <a:r>
              <a:rPr lang="zh-TW" altLang="en-US" dirty="0"/>
              <a:t>＝ </a:t>
            </a:r>
            <a:r>
              <a:rPr lang="en-US" altLang="zh-TW" i="1" dirty="0" err="1"/>
              <a:t>ma</a:t>
            </a:r>
            <a:r>
              <a:rPr lang="en-US" altLang="zh-TW" i="1" baseline="-25000" dirty="0" err="1"/>
              <a:t>i</a:t>
            </a:r>
            <a:r>
              <a:rPr lang="en-US" altLang="zh-TW" dirty="0"/>
              <a:t> </a:t>
            </a:r>
            <a:r>
              <a:rPr lang="zh-TW" altLang="en-US" dirty="0"/>
              <a:t>成為</a:t>
            </a:r>
            <a:endParaRPr lang="en-US" altLang="zh-TW" dirty="0"/>
          </a:p>
          <a:p>
            <a:endParaRPr lang="en-US" altLang="zh-TW" dirty="0"/>
          </a:p>
          <a:p>
            <a:pPr>
              <a:buNone/>
            </a:pPr>
            <a:r>
              <a:rPr lang="zh-TW" altLang="en-US" dirty="0"/>
              <a:t>   對轉軸質點所受力矩為</a:t>
            </a:r>
            <a:endParaRPr lang="en-US" altLang="zh-TW" dirty="0"/>
          </a:p>
          <a:p>
            <a:pPr>
              <a:buNone/>
            </a:pPr>
            <a:endParaRPr lang="en-US" altLang="zh-TW" dirty="0"/>
          </a:p>
          <a:p>
            <a:r>
              <a:rPr lang="zh-TW" altLang="en-US" dirty="0"/>
              <a:t>將作用在所有質點上的力矩求和，可得</a:t>
            </a:r>
            <a:br>
              <a:rPr lang="en-US" altLang="zh-TW" dirty="0"/>
            </a:br>
            <a:br>
              <a:rPr lang="en-US" altLang="zh-TW" dirty="0"/>
            </a:br>
            <a:br>
              <a:rPr lang="en-US" altLang="zh-TW" dirty="0"/>
            </a:br>
            <a:r>
              <a:rPr lang="zh-TW" altLang="en-US" dirty="0"/>
              <a:t>其中 </a:t>
            </a:r>
            <a:r>
              <a:rPr lang="en-US" altLang="zh-TW" i="1" dirty="0"/>
              <a:t>τ</a:t>
            </a:r>
            <a:r>
              <a:rPr lang="zh-TW" altLang="en-US" dirty="0"/>
              <a:t> </a:t>
            </a:r>
            <a:r>
              <a:rPr lang="en-US" altLang="zh-TW" dirty="0"/>
              <a:t>=</a:t>
            </a:r>
            <a:r>
              <a:rPr lang="zh-TW" altLang="en-US" dirty="0"/>
              <a:t> </a:t>
            </a:r>
            <a:r>
              <a:rPr lang="en-US" altLang="zh-TW" dirty="0" err="1"/>
              <a:t>Σ</a:t>
            </a:r>
            <a:r>
              <a:rPr lang="en-US" altLang="zh-TW" i="1" dirty="0" err="1"/>
              <a:t>τ</a:t>
            </a:r>
            <a:r>
              <a:rPr lang="en-US" altLang="zh-TW" i="1" baseline="-25000" dirty="0" err="1"/>
              <a:t>i</a:t>
            </a:r>
            <a:r>
              <a:rPr lang="zh-TW" altLang="en-US" baseline="-25000" dirty="0"/>
              <a:t> </a:t>
            </a:r>
            <a:r>
              <a:rPr lang="zh-TW" altLang="en-US" dirty="0"/>
              <a:t>為物體所受淨外力矩，而 </a:t>
            </a:r>
            <a:r>
              <a:rPr lang="en-US" altLang="zh-TW" i="1" dirty="0"/>
              <a:t>I</a:t>
            </a:r>
            <a:r>
              <a:rPr lang="zh-TW" altLang="en-US" dirty="0"/>
              <a:t> </a:t>
            </a:r>
            <a:r>
              <a:rPr lang="en-US" altLang="zh-TW" dirty="0"/>
              <a:t>= </a:t>
            </a:r>
            <a:r>
              <a:rPr lang="en-US" altLang="zh-TW" dirty="0" err="1"/>
              <a:t>Σ</a:t>
            </a:r>
            <a:r>
              <a:rPr lang="en-US" altLang="zh-TW" i="1" dirty="0" err="1"/>
              <a:t>m</a:t>
            </a:r>
            <a:r>
              <a:rPr lang="en-US" altLang="zh-TW" i="1" baseline="-25000" dirty="0" err="1"/>
              <a:t>i</a:t>
            </a:r>
            <a:r>
              <a:rPr lang="en-US" altLang="zh-TW" i="1" dirty="0" err="1"/>
              <a:t>r</a:t>
            </a:r>
            <a:r>
              <a:rPr lang="en-US" altLang="zh-TW" i="1" baseline="-25000" dirty="0"/>
              <a:t> </a:t>
            </a:r>
            <a:r>
              <a:rPr lang="en-US" altLang="zh-TW" i="1" baseline="-25000" dirty="0" err="1"/>
              <a:t>i</a:t>
            </a:r>
            <a:r>
              <a:rPr lang="en-US" altLang="zh-TW" baseline="30000" dirty="0" err="1"/>
              <a:t>2</a:t>
            </a:r>
            <a:r>
              <a:rPr lang="en-US" altLang="zh-TW" dirty="0"/>
              <a:t> </a:t>
            </a:r>
            <a:r>
              <a:rPr lang="zh-TW" altLang="en-US" dirty="0"/>
              <a:t>為對此軸的轉動慣量。</a:t>
            </a:r>
          </a:p>
        </p:txBody>
      </p:sp>
      <p:sp>
        <p:nvSpPr>
          <p:cNvPr id="4" name="頁尾版面配置區 3">
            <a:extLst>
              <a:ext uri="{FF2B5EF4-FFF2-40B4-BE49-F238E27FC236}">
                <a16:creationId xmlns:a16="http://schemas.microsoft.com/office/drawing/2014/main" id="{529304E0-5C1F-4A98-A92C-5EBF9D86F5CD}"/>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80F6C127-37DE-453E-9EAD-5D99D9BF8695}"/>
              </a:ext>
            </a:extLst>
          </p:cNvPr>
          <p:cNvSpPr>
            <a:spLocks noGrp="1"/>
          </p:cNvSpPr>
          <p:nvPr>
            <p:ph type="sldNum" sz="quarter" idx="12"/>
          </p:nvPr>
        </p:nvSpPr>
        <p:spPr/>
        <p:txBody>
          <a:bodyPr/>
          <a:lstStyle/>
          <a:p>
            <a:fld id="{FFF700D2-071F-440E-A3FF-180D34BA4EC8}" type="slidenum">
              <a:rPr lang="en-GB" smtClean="0"/>
              <a:t>48</a:t>
            </a:fld>
            <a:endParaRPr lang="en-GB"/>
          </a:p>
        </p:txBody>
      </p:sp>
      <p:pic>
        <p:nvPicPr>
          <p:cNvPr id="6" name="圖片 5">
            <a:extLst>
              <a:ext uri="{FF2B5EF4-FFF2-40B4-BE49-F238E27FC236}">
                <a16:creationId xmlns:a16="http://schemas.microsoft.com/office/drawing/2014/main" id="{685728F9-4FCD-4902-8D17-A978183A0E11}"/>
              </a:ext>
            </a:extLst>
          </p:cNvPr>
          <p:cNvPicPr>
            <a:picLocks noChangeAspect="1"/>
          </p:cNvPicPr>
          <p:nvPr/>
        </p:nvPicPr>
        <p:blipFill>
          <a:blip r:embed="rId2"/>
          <a:stretch>
            <a:fillRect/>
          </a:stretch>
        </p:blipFill>
        <p:spPr>
          <a:xfrm>
            <a:off x="3441858" y="2391630"/>
            <a:ext cx="2260283" cy="433388"/>
          </a:xfrm>
          <a:prstGeom prst="rect">
            <a:avLst/>
          </a:prstGeom>
        </p:spPr>
      </p:pic>
      <p:pic>
        <p:nvPicPr>
          <p:cNvPr id="7" name="圖片 6">
            <a:extLst>
              <a:ext uri="{FF2B5EF4-FFF2-40B4-BE49-F238E27FC236}">
                <a16:creationId xmlns:a16="http://schemas.microsoft.com/office/drawing/2014/main" id="{5588D49A-BE50-487B-B60B-366E46F3F321}"/>
              </a:ext>
            </a:extLst>
          </p:cNvPr>
          <p:cNvPicPr>
            <a:picLocks noChangeAspect="1"/>
          </p:cNvPicPr>
          <p:nvPr/>
        </p:nvPicPr>
        <p:blipFill>
          <a:blip r:embed="rId3"/>
          <a:stretch>
            <a:fillRect/>
          </a:stretch>
        </p:blipFill>
        <p:spPr>
          <a:xfrm>
            <a:off x="3144078" y="3619276"/>
            <a:ext cx="2366963" cy="366713"/>
          </a:xfrm>
          <a:prstGeom prst="rect">
            <a:avLst/>
          </a:prstGeom>
        </p:spPr>
      </p:pic>
      <p:pic>
        <p:nvPicPr>
          <p:cNvPr id="8" name="圖片 7">
            <a:extLst>
              <a:ext uri="{FF2B5EF4-FFF2-40B4-BE49-F238E27FC236}">
                <a16:creationId xmlns:a16="http://schemas.microsoft.com/office/drawing/2014/main" id="{04DD7060-45C1-41FE-B2ED-B104EDD3DA39}"/>
              </a:ext>
            </a:extLst>
          </p:cNvPr>
          <p:cNvPicPr>
            <a:picLocks noChangeAspect="1"/>
          </p:cNvPicPr>
          <p:nvPr/>
        </p:nvPicPr>
        <p:blipFill>
          <a:blip r:embed="rId4"/>
          <a:stretch>
            <a:fillRect/>
          </a:stretch>
        </p:blipFill>
        <p:spPr>
          <a:xfrm>
            <a:off x="2195736" y="4780247"/>
            <a:ext cx="6054090" cy="606743"/>
          </a:xfrm>
          <a:prstGeom prst="rect">
            <a:avLst/>
          </a:prstGeom>
        </p:spPr>
      </p:pic>
    </p:spTree>
    <p:extLst>
      <p:ext uri="{BB962C8B-B14F-4D97-AF65-F5344CB8AC3E}">
        <p14:creationId xmlns:p14="http://schemas.microsoft.com/office/powerpoint/2010/main" val="3417808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5D62DD-F25F-40B6-9FE8-9D6C4B2CEB18}"/>
              </a:ext>
            </a:extLst>
          </p:cNvPr>
          <p:cNvSpPr>
            <a:spLocks noGrp="1"/>
          </p:cNvSpPr>
          <p:nvPr>
            <p:ph type="title"/>
          </p:nvPr>
        </p:nvSpPr>
        <p:spPr/>
        <p:txBody>
          <a:bodyPr/>
          <a:lstStyle/>
          <a:p>
            <a:r>
              <a:rPr lang="en-US" altLang="zh-TW" dirty="0"/>
              <a:t>11.6 </a:t>
            </a:r>
            <a:r>
              <a:rPr lang="zh-TW" altLang="en-US" dirty="0"/>
              <a:t>剛體的轉動動力學</a:t>
            </a:r>
            <a:r>
              <a:rPr lang="en-US" altLang="zh-TW" dirty="0"/>
              <a:t>(</a:t>
            </a:r>
            <a:r>
              <a:rPr lang="zh-TW" altLang="en-US" dirty="0"/>
              <a:t>定軸</a:t>
            </a:r>
            <a:r>
              <a:rPr lang="en-US" altLang="zh-TW" dirty="0"/>
              <a:t>)</a:t>
            </a:r>
            <a:endParaRPr lang="zh-TW" altLang="en-US" dirty="0"/>
          </a:p>
        </p:txBody>
      </p:sp>
      <p:sp>
        <p:nvSpPr>
          <p:cNvPr id="3" name="內容版面配置區 2">
            <a:extLst>
              <a:ext uri="{FF2B5EF4-FFF2-40B4-BE49-F238E27FC236}">
                <a16:creationId xmlns:a16="http://schemas.microsoft.com/office/drawing/2014/main" id="{145BDA8C-5230-4933-9881-36489757BAE5}"/>
              </a:ext>
            </a:extLst>
          </p:cNvPr>
          <p:cNvSpPr>
            <a:spLocks noGrp="1"/>
          </p:cNvSpPr>
          <p:nvPr>
            <p:ph idx="1"/>
          </p:nvPr>
        </p:nvSpPr>
        <p:spPr/>
        <p:txBody>
          <a:bodyPr/>
          <a:lstStyle/>
          <a:p>
            <a:pPr>
              <a:lnSpc>
                <a:spcPct val="150000"/>
              </a:lnSpc>
            </a:pPr>
            <a:r>
              <a:rPr lang="en-US" altLang="zh-TW" dirty="0"/>
              <a:t>11.23 </a:t>
            </a:r>
            <a:r>
              <a:rPr lang="zh-TW" altLang="en-US" dirty="0"/>
              <a:t>式和 </a:t>
            </a:r>
            <a:r>
              <a:rPr lang="en-US" altLang="zh-TW" i="1" dirty="0"/>
              <a:t>F </a:t>
            </a:r>
            <a:r>
              <a:rPr lang="zh-TW" altLang="en-US" dirty="0"/>
              <a:t>＝ </a:t>
            </a:r>
            <a:r>
              <a:rPr lang="en-US" altLang="zh-TW" i="1" dirty="0"/>
              <a:t>Ma</a:t>
            </a:r>
            <a:r>
              <a:rPr lang="en-US" altLang="zh-TW" dirty="0"/>
              <a:t> </a:t>
            </a:r>
            <a:r>
              <a:rPr lang="zh-TW" altLang="en-US" dirty="0"/>
              <a:t>型式相同。因此力矩在轉動運動中的概念與力在平移運動中類似：力矩引起角加速度而力引起線加速度。</a:t>
            </a:r>
          </a:p>
          <a:p>
            <a:pPr>
              <a:lnSpc>
                <a:spcPct val="150000"/>
              </a:lnSpc>
            </a:pPr>
            <a:endParaRPr lang="zh-TW" altLang="en-US" dirty="0"/>
          </a:p>
          <a:p>
            <a:pPr>
              <a:lnSpc>
                <a:spcPct val="150000"/>
              </a:lnSpc>
            </a:pPr>
            <a:endParaRPr lang="zh-TW" altLang="en-US" dirty="0"/>
          </a:p>
        </p:txBody>
      </p:sp>
      <p:sp>
        <p:nvSpPr>
          <p:cNvPr id="4" name="頁尾版面配置區 3">
            <a:extLst>
              <a:ext uri="{FF2B5EF4-FFF2-40B4-BE49-F238E27FC236}">
                <a16:creationId xmlns:a16="http://schemas.microsoft.com/office/drawing/2014/main" id="{F0EA8303-60F8-466E-9DB9-C02209517C73}"/>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F3DCA443-084A-41EF-86EB-A121C3EDE834}"/>
              </a:ext>
            </a:extLst>
          </p:cNvPr>
          <p:cNvSpPr>
            <a:spLocks noGrp="1"/>
          </p:cNvSpPr>
          <p:nvPr>
            <p:ph type="sldNum" sz="quarter" idx="12"/>
          </p:nvPr>
        </p:nvSpPr>
        <p:spPr/>
        <p:txBody>
          <a:bodyPr/>
          <a:lstStyle/>
          <a:p>
            <a:fld id="{FFF700D2-071F-440E-A3FF-180D34BA4EC8}" type="slidenum">
              <a:rPr lang="en-GB" smtClean="0"/>
              <a:t>49</a:t>
            </a:fld>
            <a:endParaRPr lang="en-GB"/>
          </a:p>
        </p:txBody>
      </p:sp>
    </p:spTree>
    <p:extLst>
      <p:ext uri="{BB962C8B-B14F-4D97-AF65-F5344CB8AC3E}">
        <p14:creationId xmlns:p14="http://schemas.microsoft.com/office/powerpoint/2010/main" val="3279844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標題 11">
            <a:extLst>
              <a:ext uri="{FF2B5EF4-FFF2-40B4-BE49-F238E27FC236}">
                <a16:creationId xmlns:a16="http://schemas.microsoft.com/office/drawing/2014/main" id="{F22A1EA5-AC46-4247-89B5-D53E0B558A85}"/>
              </a:ext>
            </a:extLst>
          </p:cNvPr>
          <p:cNvSpPr>
            <a:spLocks noGrp="1"/>
          </p:cNvSpPr>
          <p:nvPr>
            <p:ph type="title"/>
          </p:nvPr>
        </p:nvSpPr>
        <p:spPr/>
        <p:txBody>
          <a:bodyPr/>
          <a:lstStyle/>
          <a:p>
            <a:r>
              <a:rPr lang="zh-TW" altLang="en-US" dirty="0">
                <a:latin typeface="標楷體" pitchFamily="65" charset="-120"/>
              </a:rPr>
              <a:t>本章內容</a:t>
            </a:r>
            <a:endParaRPr lang="zh-TW" altLang="en-US" dirty="0"/>
          </a:p>
        </p:txBody>
      </p:sp>
      <p:sp>
        <p:nvSpPr>
          <p:cNvPr id="13" name="內容版面配置區 12">
            <a:extLst>
              <a:ext uri="{FF2B5EF4-FFF2-40B4-BE49-F238E27FC236}">
                <a16:creationId xmlns:a16="http://schemas.microsoft.com/office/drawing/2014/main" id="{2CD8236F-AB65-4D48-8547-7FF4FC11BA19}"/>
              </a:ext>
            </a:extLst>
          </p:cNvPr>
          <p:cNvSpPr>
            <a:spLocks noGrp="1"/>
          </p:cNvSpPr>
          <p:nvPr>
            <p:ph idx="1"/>
          </p:nvPr>
        </p:nvSpPr>
        <p:spPr/>
        <p:txBody>
          <a:bodyPr/>
          <a:lstStyle/>
          <a:p>
            <a:pPr marL="0" indent="0">
              <a:buNone/>
            </a:pPr>
            <a:r>
              <a:rPr lang="en-US" altLang="zh-TW" b="1" dirty="0"/>
              <a:t>11.1</a:t>
            </a:r>
            <a:r>
              <a:rPr lang="zh-TW" altLang="en-US" b="1" dirty="0"/>
              <a:t>　轉動運動學　</a:t>
            </a:r>
            <a:endParaRPr lang="en-US" altLang="zh-TW" b="1" dirty="0"/>
          </a:p>
          <a:p>
            <a:pPr marL="0" indent="0">
              <a:buNone/>
            </a:pPr>
            <a:r>
              <a:rPr lang="en-US" altLang="zh-TW" b="1" dirty="0"/>
              <a:t>11.2</a:t>
            </a:r>
            <a:r>
              <a:rPr lang="zh-TW" altLang="en-US" b="1" dirty="0"/>
              <a:t>　 轉動動能及轉動慣量　</a:t>
            </a:r>
            <a:endParaRPr lang="en-US" altLang="zh-TW" b="1" dirty="0"/>
          </a:p>
          <a:p>
            <a:pPr marL="0" indent="0">
              <a:buNone/>
            </a:pPr>
            <a:r>
              <a:rPr lang="en-US" altLang="zh-TW" b="1" dirty="0"/>
              <a:t>11.3</a:t>
            </a:r>
            <a:r>
              <a:rPr lang="zh-TW" altLang="en-US" b="1" dirty="0"/>
              <a:t>　 連續體的轉動慣量　</a:t>
            </a:r>
            <a:endParaRPr lang="en-US" altLang="zh-TW" b="1" dirty="0"/>
          </a:p>
          <a:p>
            <a:pPr marL="0" indent="0">
              <a:buNone/>
            </a:pPr>
            <a:r>
              <a:rPr lang="en-US" altLang="zh-TW" b="1" dirty="0"/>
              <a:t>11.4</a:t>
            </a:r>
            <a:r>
              <a:rPr lang="zh-TW" altLang="en-US" b="1" dirty="0"/>
              <a:t>　 轉動運動之力學能守恆　</a:t>
            </a:r>
            <a:endParaRPr lang="en-US" altLang="zh-TW" b="1" dirty="0"/>
          </a:p>
          <a:p>
            <a:pPr marL="0" indent="0">
              <a:buNone/>
            </a:pPr>
            <a:r>
              <a:rPr lang="en-US" altLang="zh-TW" b="1" dirty="0"/>
              <a:t>11.5</a:t>
            </a:r>
            <a:r>
              <a:rPr lang="zh-TW" altLang="en-US" b="1" dirty="0"/>
              <a:t>　力矩　</a:t>
            </a:r>
            <a:endParaRPr lang="en-US" altLang="zh-TW" b="1" dirty="0"/>
          </a:p>
          <a:p>
            <a:pPr marL="0" indent="0">
              <a:buNone/>
            </a:pPr>
            <a:r>
              <a:rPr lang="en-US" altLang="zh-TW" b="1" dirty="0"/>
              <a:t>11.6</a:t>
            </a:r>
            <a:r>
              <a:rPr lang="zh-TW" altLang="en-US" b="1" dirty="0"/>
              <a:t>　剛體的轉動動力學</a:t>
            </a:r>
            <a:r>
              <a:rPr lang="en-US" altLang="zh-TW" b="1" dirty="0"/>
              <a:t>(</a:t>
            </a:r>
            <a:r>
              <a:rPr lang="zh-TW" altLang="en-US" b="1" dirty="0"/>
              <a:t>定軸</a:t>
            </a:r>
            <a:r>
              <a:rPr lang="en-US" altLang="zh-TW" b="1" dirty="0"/>
              <a:t>)</a:t>
            </a:r>
            <a:r>
              <a:rPr lang="zh-TW" altLang="en-US" b="1" dirty="0"/>
              <a:t>　</a:t>
            </a:r>
            <a:endParaRPr lang="en-US" altLang="zh-TW" b="1" dirty="0"/>
          </a:p>
          <a:p>
            <a:pPr marL="0" indent="0">
              <a:buNone/>
            </a:pPr>
            <a:r>
              <a:rPr lang="en-US" altLang="zh-TW" b="1" dirty="0"/>
              <a:t>11.7</a:t>
            </a:r>
            <a:r>
              <a:rPr lang="zh-TW" altLang="en-US" b="1" dirty="0"/>
              <a:t>　功及功率</a:t>
            </a:r>
          </a:p>
        </p:txBody>
      </p:sp>
      <p:sp>
        <p:nvSpPr>
          <p:cNvPr id="4" name="頁尾版面配置區 3">
            <a:extLst>
              <a:ext uri="{FF2B5EF4-FFF2-40B4-BE49-F238E27FC236}">
                <a16:creationId xmlns:a16="http://schemas.microsoft.com/office/drawing/2014/main" id="{39F07F16-816B-4679-A5AE-47E7D78AFC51}"/>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A7311226-3321-48F8-A7A8-58C64D3B17CC}"/>
              </a:ext>
            </a:extLst>
          </p:cNvPr>
          <p:cNvSpPr>
            <a:spLocks noGrp="1"/>
          </p:cNvSpPr>
          <p:nvPr>
            <p:ph type="sldNum" sz="quarter" idx="12"/>
          </p:nvPr>
        </p:nvSpPr>
        <p:spPr/>
        <p:txBody>
          <a:bodyPr/>
          <a:lstStyle/>
          <a:p>
            <a:fld id="{FFF700D2-071F-440E-A3FF-180D34BA4EC8}" type="slidenum">
              <a:rPr lang="en-GB" smtClean="0"/>
              <a:pPr/>
              <a:t>5</a:t>
            </a:fld>
            <a:endParaRPr lang="en-GB"/>
          </a:p>
        </p:txBody>
      </p:sp>
    </p:spTree>
    <p:extLst>
      <p:ext uri="{BB962C8B-B14F-4D97-AF65-F5344CB8AC3E}">
        <p14:creationId xmlns:p14="http://schemas.microsoft.com/office/powerpoint/2010/main" val="4994638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04A91473-2277-44E6-8AA3-5EA3115857DB}"/>
              </a:ext>
            </a:extLst>
          </p:cNvPr>
          <p:cNvSpPr>
            <a:spLocks noGrp="1"/>
          </p:cNvSpPr>
          <p:nvPr>
            <p:ph type="title"/>
          </p:nvPr>
        </p:nvSpPr>
        <p:spPr/>
        <p:txBody>
          <a:bodyPr/>
          <a:lstStyle/>
          <a:p>
            <a:r>
              <a:rPr lang="zh-TW" altLang="en-US" dirty="0"/>
              <a:t>例題 </a:t>
            </a:r>
            <a:r>
              <a:rPr lang="en-US" altLang="zh-TW" dirty="0"/>
              <a:t>11.7</a:t>
            </a:r>
            <a:endParaRPr lang="zh-TW" altLang="en-US" dirty="0"/>
          </a:p>
        </p:txBody>
      </p:sp>
      <p:sp>
        <p:nvSpPr>
          <p:cNvPr id="7" name="文字版面配置區 6">
            <a:extLst>
              <a:ext uri="{FF2B5EF4-FFF2-40B4-BE49-F238E27FC236}">
                <a16:creationId xmlns:a16="http://schemas.microsoft.com/office/drawing/2014/main" id="{BD01554C-DBB5-43C6-B6BB-2007CA0655CD}"/>
              </a:ext>
            </a:extLst>
          </p:cNvPr>
          <p:cNvSpPr>
            <a:spLocks noGrp="1"/>
          </p:cNvSpPr>
          <p:nvPr>
            <p:ph type="body" idx="1"/>
          </p:nvPr>
        </p:nvSpPr>
        <p:spPr>
          <a:xfrm>
            <a:off x="722313" y="2492896"/>
            <a:ext cx="5361855" cy="3744416"/>
          </a:xfrm>
        </p:spPr>
        <p:txBody>
          <a:bodyPr/>
          <a:lstStyle/>
          <a:p>
            <a:r>
              <a:rPr lang="zh-TW" altLang="en-US" dirty="0"/>
              <a:t>質量 </a:t>
            </a:r>
            <a:r>
              <a:rPr lang="en-US" altLang="zh-TW" i="1" dirty="0"/>
              <a:t>M</a:t>
            </a:r>
            <a:r>
              <a:rPr lang="en-US" altLang="zh-TW" dirty="0"/>
              <a:t> = 2 kg</a:t>
            </a:r>
            <a:r>
              <a:rPr lang="zh-TW" altLang="en-US" dirty="0"/>
              <a:t>、半徑 </a:t>
            </a:r>
            <a:r>
              <a:rPr lang="en-US" altLang="zh-TW" dirty="0"/>
              <a:t>40 cm </a:t>
            </a:r>
            <a:r>
              <a:rPr lang="zh-TW" altLang="en-US" dirty="0"/>
              <a:t>的飛輪以 </a:t>
            </a:r>
            <a:r>
              <a:rPr lang="en-US" altLang="zh-TW" dirty="0"/>
              <a:t>600 rpm(</a:t>
            </a:r>
            <a:r>
              <a:rPr lang="zh-TW" altLang="en-US" dirty="0"/>
              <a:t>圈 </a:t>
            </a:r>
            <a:r>
              <a:rPr lang="en-US" altLang="zh-TW" dirty="0"/>
              <a:t>/ </a:t>
            </a:r>
            <a:r>
              <a:rPr lang="zh-TW" altLang="en-US" dirty="0"/>
              <a:t>每分鐘</a:t>
            </a:r>
            <a:r>
              <a:rPr lang="en-US" altLang="zh-TW" dirty="0"/>
              <a:t>)</a:t>
            </a:r>
            <a:r>
              <a:rPr lang="zh-TW" altLang="en-US" dirty="0"/>
              <a:t>無阻力轉動。其轉動慣量為     </a:t>
            </a:r>
            <a:r>
              <a:rPr lang="en-US" altLang="zh-TW" i="1" dirty="0"/>
              <a:t>      </a:t>
            </a:r>
            <a:r>
              <a:rPr lang="zh-TW" altLang="en-US" dirty="0"/>
              <a:t>。一剎車徑向地向內施一 </a:t>
            </a:r>
            <a:r>
              <a:rPr lang="en-US" altLang="zh-TW" i="1" dirty="0"/>
              <a:t>F</a:t>
            </a:r>
            <a:r>
              <a:rPr lang="en-US" altLang="zh-TW" dirty="0"/>
              <a:t> = 10 N </a:t>
            </a:r>
            <a:r>
              <a:rPr lang="zh-TW" altLang="en-US" dirty="0"/>
              <a:t>的力，如圖 </a:t>
            </a:r>
            <a:r>
              <a:rPr lang="en-US" altLang="zh-TW" dirty="0"/>
              <a:t>11.24</a:t>
            </a:r>
            <a:r>
              <a:rPr lang="zh-TW" altLang="en-US" dirty="0"/>
              <a:t>。若摩擦係數為 </a:t>
            </a:r>
            <a:r>
              <a:rPr lang="en-US" altLang="zh-TW" i="1" dirty="0" err="1"/>
              <a:t>μ</a:t>
            </a:r>
            <a:r>
              <a:rPr lang="en-US" altLang="zh-TW" baseline="-25000" dirty="0" err="1"/>
              <a:t>k</a:t>
            </a:r>
            <a:r>
              <a:rPr lang="en-US" altLang="zh-TW" dirty="0"/>
              <a:t> = 0.5</a:t>
            </a:r>
            <a:r>
              <a:rPr lang="zh-TW" altLang="en-US" dirty="0"/>
              <a:t>，問在停止前轉了幾圈？</a:t>
            </a:r>
          </a:p>
          <a:p>
            <a:endParaRPr lang="zh-TW" altLang="en-US" dirty="0"/>
          </a:p>
        </p:txBody>
      </p:sp>
      <p:sp>
        <p:nvSpPr>
          <p:cNvPr id="4" name="頁尾版面配置區 3">
            <a:extLst>
              <a:ext uri="{FF2B5EF4-FFF2-40B4-BE49-F238E27FC236}">
                <a16:creationId xmlns:a16="http://schemas.microsoft.com/office/drawing/2014/main" id="{E09A5484-4E39-46CB-9EDC-48141ACEF35C}"/>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359C02D1-69A7-42ED-8705-35EEA7760577}"/>
              </a:ext>
            </a:extLst>
          </p:cNvPr>
          <p:cNvSpPr>
            <a:spLocks noGrp="1"/>
          </p:cNvSpPr>
          <p:nvPr>
            <p:ph type="sldNum" sz="quarter" idx="12"/>
          </p:nvPr>
        </p:nvSpPr>
        <p:spPr/>
        <p:txBody>
          <a:bodyPr/>
          <a:lstStyle/>
          <a:p>
            <a:fld id="{FFF700D2-071F-440E-A3FF-180D34BA4EC8}" type="slidenum">
              <a:rPr lang="en-GB" smtClean="0"/>
              <a:t>50</a:t>
            </a:fld>
            <a:endParaRPr lang="en-GB"/>
          </a:p>
        </p:txBody>
      </p:sp>
      <p:graphicFrame>
        <p:nvGraphicFramePr>
          <p:cNvPr id="8" name="物件 7">
            <a:extLst>
              <a:ext uri="{FF2B5EF4-FFF2-40B4-BE49-F238E27FC236}">
                <a16:creationId xmlns:a16="http://schemas.microsoft.com/office/drawing/2014/main" id="{CB87614C-6643-4729-A209-0FDCF0B20A4A}"/>
              </a:ext>
            </a:extLst>
          </p:cNvPr>
          <p:cNvGraphicFramePr>
            <a:graphicFrameLocks noChangeAspect="1"/>
          </p:cNvGraphicFramePr>
          <p:nvPr>
            <p:extLst>
              <p:ext uri="{D42A27DB-BD31-4B8C-83A1-F6EECF244321}">
                <p14:modId xmlns:p14="http://schemas.microsoft.com/office/powerpoint/2010/main" val="2164238334"/>
              </p:ext>
            </p:extLst>
          </p:nvPr>
        </p:nvGraphicFramePr>
        <p:xfrm>
          <a:off x="4127760" y="3235016"/>
          <a:ext cx="888480" cy="786960"/>
        </p:xfrm>
        <a:graphic>
          <a:graphicData uri="http://schemas.openxmlformats.org/presentationml/2006/ole">
            <mc:AlternateContent xmlns:mc="http://schemas.openxmlformats.org/markup-compatibility/2006">
              <mc:Choice xmlns:v="urn:schemas-microsoft-com:vml" Requires="v">
                <p:oleObj spid="_x0000_s2077" name="Equation" r:id="rId3" imgW="444240" imgH="393480" progId="Equation.DSMT4">
                  <p:embed/>
                </p:oleObj>
              </mc:Choice>
              <mc:Fallback>
                <p:oleObj name="Equation" r:id="rId3" imgW="444240" imgH="393480" progId="Equation.DSMT4">
                  <p:embed/>
                  <p:pic>
                    <p:nvPicPr>
                      <p:cNvPr id="0" name=""/>
                      <p:cNvPicPr/>
                      <p:nvPr/>
                    </p:nvPicPr>
                    <p:blipFill>
                      <a:blip r:embed="rId4"/>
                      <a:stretch>
                        <a:fillRect/>
                      </a:stretch>
                    </p:blipFill>
                    <p:spPr>
                      <a:xfrm>
                        <a:off x="4127760" y="3235016"/>
                        <a:ext cx="888480" cy="786960"/>
                      </a:xfrm>
                      <a:prstGeom prst="rect">
                        <a:avLst/>
                      </a:prstGeom>
                    </p:spPr>
                  </p:pic>
                </p:oleObj>
              </mc:Fallback>
            </mc:AlternateContent>
          </a:graphicData>
        </a:graphic>
      </p:graphicFrame>
      <p:pic>
        <p:nvPicPr>
          <p:cNvPr id="9" name="圖片 8">
            <a:extLst>
              <a:ext uri="{FF2B5EF4-FFF2-40B4-BE49-F238E27FC236}">
                <a16:creationId xmlns:a16="http://schemas.microsoft.com/office/drawing/2014/main" id="{264CA641-2613-4F20-A56C-D6293A1C02AD}"/>
              </a:ext>
            </a:extLst>
          </p:cNvPr>
          <p:cNvPicPr>
            <a:picLocks noChangeAspect="1"/>
          </p:cNvPicPr>
          <p:nvPr/>
        </p:nvPicPr>
        <p:blipFill>
          <a:blip r:embed="rId5"/>
          <a:stretch>
            <a:fillRect/>
          </a:stretch>
        </p:blipFill>
        <p:spPr>
          <a:xfrm>
            <a:off x="6277293" y="2492896"/>
            <a:ext cx="2217420" cy="3028950"/>
          </a:xfrm>
          <a:prstGeom prst="rect">
            <a:avLst/>
          </a:prstGeom>
        </p:spPr>
      </p:pic>
      <p:sp>
        <p:nvSpPr>
          <p:cNvPr id="10" name="箭號: 有線條的向右箭號 9">
            <a:hlinkClick r:id="rId6" action="ppaction://hlinkfile"/>
            <a:extLst>
              <a:ext uri="{FF2B5EF4-FFF2-40B4-BE49-F238E27FC236}">
                <a16:creationId xmlns:a16="http://schemas.microsoft.com/office/drawing/2014/main" id="{418BAB07-A54B-452A-B6BD-A3E8DDFDE4C2}"/>
              </a:ext>
            </a:extLst>
          </p:cNvPr>
          <p:cNvSpPr/>
          <p:nvPr/>
        </p:nvSpPr>
        <p:spPr>
          <a:xfrm>
            <a:off x="827584" y="5229200"/>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2158394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114CCA-4E75-44E2-AA88-B516F5A51EDB}"/>
              </a:ext>
            </a:extLst>
          </p:cNvPr>
          <p:cNvSpPr>
            <a:spLocks noGrp="1"/>
          </p:cNvSpPr>
          <p:nvPr>
            <p:ph type="title"/>
          </p:nvPr>
        </p:nvSpPr>
        <p:spPr/>
        <p:txBody>
          <a:bodyPr/>
          <a:lstStyle/>
          <a:p>
            <a:r>
              <a:rPr lang="zh-TW" altLang="en-US" dirty="0"/>
              <a:t>例題 </a:t>
            </a:r>
            <a:r>
              <a:rPr lang="en-US" altLang="zh-TW" dirty="0"/>
              <a:t>11.8</a:t>
            </a:r>
            <a:endParaRPr lang="zh-TW" altLang="en-US" dirty="0"/>
          </a:p>
        </p:txBody>
      </p:sp>
      <p:sp>
        <p:nvSpPr>
          <p:cNvPr id="3" name="文字版面配置區 2">
            <a:extLst>
              <a:ext uri="{FF2B5EF4-FFF2-40B4-BE49-F238E27FC236}">
                <a16:creationId xmlns:a16="http://schemas.microsoft.com/office/drawing/2014/main" id="{E2BDFC75-7390-4C61-89D0-63E2E1DAA3AF}"/>
              </a:ext>
            </a:extLst>
          </p:cNvPr>
          <p:cNvSpPr>
            <a:spLocks noGrp="1"/>
          </p:cNvSpPr>
          <p:nvPr>
            <p:ph type="body" idx="1"/>
          </p:nvPr>
        </p:nvSpPr>
        <p:spPr>
          <a:xfrm>
            <a:off x="722313" y="2492896"/>
            <a:ext cx="6225951" cy="3744416"/>
          </a:xfrm>
        </p:spPr>
        <p:txBody>
          <a:bodyPr/>
          <a:lstStyle/>
          <a:p>
            <a:r>
              <a:rPr lang="zh-TW" altLang="en-US" dirty="0"/>
              <a:t>一盤狀滑輪質量 </a:t>
            </a:r>
            <a:r>
              <a:rPr lang="en-US" altLang="zh-TW" i="1" dirty="0"/>
              <a:t>M</a:t>
            </a:r>
            <a:r>
              <a:rPr lang="en-US" altLang="zh-TW" dirty="0"/>
              <a:t> = 4 kg</a:t>
            </a:r>
            <a:r>
              <a:rPr lang="zh-TW" altLang="en-US" dirty="0"/>
              <a:t>、半徑 </a:t>
            </a:r>
            <a:r>
              <a:rPr lang="en-US" altLang="zh-TW" i="1" dirty="0"/>
              <a:t>R</a:t>
            </a:r>
            <a:r>
              <a:rPr lang="en-US" altLang="zh-TW" dirty="0"/>
              <a:t> = 0.5 m</a:t>
            </a:r>
            <a:r>
              <a:rPr lang="zh-TW" altLang="en-US" dirty="0"/>
              <a:t>，如圖 </a:t>
            </a:r>
            <a:r>
              <a:rPr lang="en-US" altLang="zh-TW" dirty="0"/>
              <a:t>11.25 </a:t>
            </a:r>
            <a:r>
              <a:rPr lang="zh-TW" altLang="en-US" dirty="0"/>
              <a:t>所示，無阻力地繞一水平軸轉動。在輪邊緊繞著一繩下端吊著一質量 </a:t>
            </a:r>
            <a:r>
              <a:rPr lang="en-US" altLang="zh-TW" i="1" dirty="0"/>
              <a:t>m</a:t>
            </a:r>
            <a:r>
              <a:rPr lang="en-US" altLang="zh-TW" dirty="0"/>
              <a:t> = 2 kg </a:t>
            </a:r>
            <a:r>
              <a:rPr lang="zh-TW" altLang="en-US" dirty="0"/>
              <a:t>的物體。</a:t>
            </a:r>
            <a:r>
              <a:rPr lang="en-US" altLang="zh-TW" dirty="0"/>
              <a:t>(a) </a:t>
            </a:r>
            <a:r>
              <a:rPr lang="zh-TW" altLang="en-US" dirty="0"/>
              <a:t>在物體釋放 </a:t>
            </a:r>
            <a:r>
              <a:rPr lang="en-US" altLang="zh-TW" dirty="0"/>
              <a:t>3 s </a:t>
            </a:r>
            <a:r>
              <a:rPr lang="zh-TW" altLang="en-US" dirty="0"/>
              <a:t>後滑輪角速度為何？</a:t>
            </a:r>
            <a:r>
              <a:rPr lang="en-US" altLang="zh-TW" dirty="0"/>
              <a:t>(b)</a:t>
            </a:r>
            <a:r>
              <a:rPr lang="zh-TW" altLang="en-US" dirty="0"/>
              <a:t>求物體掉下來 </a:t>
            </a:r>
            <a:r>
              <a:rPr lang="en-US" altLang="zh-TW" dirty="0"/>
              <a:t>1.6 m </a:t>
            </a:r>
            <a:r>
              <a:rPr lang="zh-TW" altLang="en-US" dirty="0"/>
              <a:t>時的速率。系統初始為靜止。</a:t>
            </a:r>
          </a:p>
          <a:p>
            <a:endParaRPr lang="zh-TW" altLang="en-US" dirty="0"/>
          </a:p>
        </p:txBody>
      </p:sp>
      <p:sp>
        <p:nvSpPr>
          <p:cNvPr id="4" name="頁尾版面配置區 3">
            <a:extLst>
              <a:ext uri="{FF2B5EF4-FFF2-40B4-BE49-F238E27FC236}">
                <a16:creationId xmlns:a16="http://schemas.microsoft.com/office/drawing/2014/main" id="{4504CC6F-2153-4CB7-A92F-2A1752114518}"/>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941B0867-1678-4987-A920-0F6C684F6115}"/>
              </a:ext>
            </a:extLst>
          </p:cNvPr>
          <p:cNvSpPr>
            <a:spLocks noGrp="1"/>
          </p:cNvSpPr>
          <p:nvPr>
            <p:ph type="sldNum" sz="quarter" idx="12"/>
          </p:nvPr>
        </p:nvSpPr>
        <p:spPr/>
        <p:txBody>
          <a:bodyPr/>
          <a:lstStyle/>
          <a:p>
            <a:fld id="{FFF700D2-071F-440E-A3FF-180D34BA4EC8}" type="slidenum">
              <a:rPr lang="en-GB" smtClean="0"/>
              <a:t>51</a:t>
            </a:fld>
            <a:endParaRPr lang="en-GB"/>
          </a:p>
        </p:txBody>
      </p:sp>
      <p:pic>
        <p:nvPicPr>
          <p:cNvPr id="6" name="圖片 5">
            <a:extLst>
              <a:ext uri="{FF2B5EF4-FFF2-40B4-BE49-F238E27FC236}">
                <a16:creationId xmlns:a16="http://schemas.microsoft.com/office/drawing/2014/main" id="{64585CCE-7DE8-4F40-B732-A4D8229FEBF0}"/>
              </a:ext>
            </a:extLst>
          </p:cNvPr>
          <p:cNvPicPr>
            <a:picLocks noChangeAspect="1"/>
          </p:cNvPicPr>
          <p:nvPr/>
        </p:nvPicPr>
        <p:blipFill>
          <a:blip r:embed="rId2"/>
          <a:stretch>
            <a:fillRect/>
          </a:stretch>
        </p:blipFill>
        <p:spPr>
          <a:xfrm>
            <a:off x="6876256" y="1514435"/>
            <a:ext cx="2143125" cy="4794885"/>
          </a:xfrm>
          <a:prstGeom prst="rect">
            <a:avLst/>
          </a:prstGeom>
        </p:spPr>
      </p:pic>
      <p:sp>
        <p:nvSpPr>
          <p:cNvPr id="7" name="箭號: 有線條的向右箭號 6">
            <a:hlinkClick r:id="rId3" action="ppaction://hlinkfile"/>
            <a:extLst>
              <a:ext uri="{FF2B5EF4-FFF2-40B4-BE49-F238E27FC236}">
                <a16:creationId xmlns:a16="http://schemas.microsoft.com/office/drawing/2014/main" id="{0DE53D49-37F3-4DD9-9CE3-97A3B8D0A9C8}"/>
              </a:ext>
            </a:extLst>
          </p:cNvPr>
          <p:cNvSpPr/>
          <p:nvPr/>
        </p:nvSpPr>
        <p:spPr>
          <a:xfrm>
            <a:off x="827584" y="5661248"/>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17305769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24369F-A7E3-4CE0-84FC-BFF239EAE54F}"/>
              </a:ext>
            </a:extLst>
          </p:cNvPr>
          <p:cNvSpPr>
            <a:spLocks noGrp="1"/>
          </p:cNvSpPr>
          <p:nvPr>
            <p:ph type="title"/>
          </p:nvPr>
        </p:nvSpPr>
        <p:spPr/>
        <p:txBody>
          <a:bodyPr/>
          <a:lstStyle/>
          <a:p>
            <a:r>
              <a:rPr lang="zh-TW" altLang="en-US" dirty="0"/>
              <a:t>例題 </a:t>
            </a:r>
            <a:r>
              <a:rPr lang="en-US" altLang="zh-TW" dirty="0"/>
              <a:t>11.9</a:t>
            </a:r>
            <a:endParaRPr lang="zh-TW" altLang="en-US" dirty="0"/>
          </a:p>
        </p:txBody>
      </p:sp>
      <p:sp>
        <p:nvSpPr>
          <p:cNvPr id="3" name="文字版面配置區 2">
            <a:extLst>
              <a:ext uri="{FF2B5EF4-FFF2-40B4-BE49-F238E27FC236}">
                <a16:creationId xmlns:a16="http://schemas.microsoft.com/office/drawing/2014/main" id="{E83F8F3F-7170-4EB6-9BCF-C8B0C57090D0}"/>
              </a:ext>
            </a:extLst>
          </p:cNvPr>
          <p:cNvSpPr>
            <a:spLocks noGrp="1"/>
          </p:cNvSpPr>
          <p:nvPr>
            <p:ph type="body" idx="1"/>
          </p:nvPr>
        </p:nvSpPr>
        <p:spPr/>
        <p:txBody>
          <a:bodyPr/>
          <a:lstStyle/>
          <a:p>
            <a:r>
              <a:rPr lang="zh-TW" altLang="en-US" dirty="0"/>
              <a:t>一 </a:t>
            </a:r>
            <a:r>
              <a:rPr lang="en-US" altLang="zh-TW" dirty="0"/>
              <a:t>40 N</a:t>
            </a:r>
            <a:r>
              <a:rPr lang="zh-TW" altLang="en-US" dirty="0"/>
              <a:t>．</a:t>
            </a:r>
            <a:r>
              <a:rPr lang="en-US" altLang="zh-TW" dirty="0"/>
              <a:t>m </a:t>
            </a:r>
            <a:r>
              <a:rPr lang="zh-TW" altLang="en-US" dirty="0"/>
              <a:t>的力矩作用於一轉動慣量為 </a:t>
            </a:r>
            <a:r>
              <a:rPr lang="en-US" altLang="zh-TW" dirty="0"/>
              <a:t>10 kg</a:t>
            </a:r>
            <a:r>
              <a:rPr lang="zh-TW" altLang="en-US" dirty="0"/>
              <a:t>．</a:t>
            </a:r>
            <a:r>
              <a:rPr lang="en-US" altLang="zh-TW" dirty="0" err="1"/>
              <a:t>m</a:t>
            </a:r>
            <a:r>
              <a:rPr lang="en-US" altLang="zh-TW" baseline="30000" dirty="0" err="1"/>
              <a:t>2</a:t>
            </a:r>
            <a:r>
              <a:rPr lang="en-US" altLang="zh-TW" dirty="0"/>
              <a:t> </a:t>
            </a:r>
            <a:r>
              <a:rPr lang="zh-TW" altLang="en-US" dirty="0"/>
              <a:t>的輪上 </a:t>
            </a:r>
            <a:r>
              <a:rPr lang="en-US" altLang="zh-TW" dirty="0"/>
              <a:t>5 s </a:t>
            </a:r>
            <a:r>
              <a:rPr lang="zh-TW" altLang="en-US" dirty="0"/>
              <a:t>之後除去。</a:t>
            </a:r>
            <a:r>
              <a:rPr lang="en-US" altLang="zh-TW" dirty="0"/>
              <a:t>(a) </a:t>
            </a:r>
            <a:r>
              <a:rPr lang="zh-TW" altLang="en-US" dirty="0"/>
              <a:t>輪角加速度為何？</a:t>
            </a:r>
            <a:r>
              <a:rPr lang="en-US" altLang="zh-TW" dirty="0"/>
              <a:t>(b) </a:t>
            </a:r>
            <a:r>
              <a:rPr lang="zh-TW" altLang="en-US" dirty="0"/>
              <a:t>若其開始為靜止，在 </a:t>
            </a:r>
            <a:r>
              <a:rPr lang="en-US" altLang="zh-TW" dirty="0"/>
              <a:t>10 s </a:t>
            </a:r>
            <a:r>
              <a:rPr lang="zh-TW" altLang="en-US" dirty="0"/>
              <a:t>內轉了幾圈？</a:t>
            </a:r>
          </a:p>
          <a:p>
            <a:endParaRPr lang="zh-TW" altLang="en-US" dirty="0"/>
          </a:p>
        </p:txBody>
      </p:sp>
      <p:sp>
        <p:nvSpPr>
          <p:cNvPr id="4" name="頁尾版面配置區 3">
            <a:extLst>
              <a:ext uri="{FF2B5EF4-FFF2-40B4-BE49-F238E27FC236}">
                <a16:creationId xmlns:a16="http://schemas.microsoft.com/office/drawing/2014/main" id="{0D3A1950-392B-446A-BA9B-B6003E37EA73}"/>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EABE058D-C4B2-454D-81D3-F939EAF1B533}"/>
              </a:ext>
            </a:extLst>
          </p:cNvPr>
          <p:cNvSpPr>
            <a:spLocks noGrp="1"/>
          </p:cNvSpPr>
          <p:nvPr>
            <p:ph type="sldNum" sz="quarter" idx="12"/>
          </p:nvPr>
        </p:nvSpPr>
        <p:spPr/>
        <p:txBody>
          <a:bodyPr/>
          <a:lstStyle/>
          <a:p>
            <a:fld id="{FFF700D2-071F-440E-A3FF-180D34BA4EC8}" type="slidenum">
              <a:rPr lang="en-GB" smtClean="0"/>
              <a:t>52</a:t>
            </a:fld>
            <a:endParaRPr lang="en-GB"/>
          </a:p>
        </p:txBody>
      </p:sp>
      <p:sp>
        <p:nvSpPr>
          <p:cNvPr id="6" name="箭號: 有線條的向右箭號 5">
            <a:hlinkClick r:id="rId2" action="ppaction://hlinkfile"/>
            <a:extLst>
              <a:ext uri="{FF2B5EF4-FFF2-40B4-BE49-F238E27FC236}">
                <a16:creationId xmlns:a16="http://schemas.microsoft.com/office/drawing/2014/main" id="{B0E4871C-8024-4D8D-8AC0-85D7635CE237}"/>
              </a:ext>
            </a:extLst>
          </p:cNvPr>
          <p:cNvSpPr/>
          <p:nvPr/>
        </p:nvSpPr>
        <p:spPr>
          <a:xfrm>
            <a:off x="827584" y="3933056"/>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2499322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8FC1C5-BDF7-45A1-85AC-EB7746E11B3B}"/>
              </a:ext>
            </a:extLst>
          </p:cNvPr>
          <p:cNvSpPr>
            <a:spLocks noGrp="1"/>
          </p:cNvSpPr>
          <p:nvPr>
            <p:ph type="title"/>
          </p:nvPr>
        </p:nvSpPr>
        <p:spPr/>
        <p:txBody>
          <a:bodyPr/>
          <a:lstStyle/>
          <a:p>
            <a:r>
              <a:rPr lang="zh-TW" altLang="en-US" dirty="0"/>
              <a:t>例題 </a:t>
            </a:r>
            <a:r>
              <a:rPr lang="en-US" altLang="zh-TW" dirty="0"/>
              <a:t>11.10</a:t>
            </a:r>
            <a:endParaRPr lang="zh-TW" altLang="en-US" dirty="0"/>
          </a:p>
        </p:txBody>
      </p:sp>
      <p:sp>
        <p:nvSpPr>
          <p:cNvPr id="3" name="文字版面配置區 2">
            <a:extLst>
              <a:ext uri="{FF2B5EF4-FFF2-40B4-BE49-F238E27FC236}">
                <a16:creationId xmlns:a16="http://schemas.microsoft.com/office/drawing/2014/main" id="{879D7B74-C176-481D-B9CF-E946F903AEED}"/>
              </a:ext>
            </a:extLst>
          </p:cNvPr>
          <p:cNvSpPr>
            <a:spLocks noGrp="1"/>
          </p:cNvSpPr>
          <p:nvPr>
            <p:ph type="body" idx="1"/>
          </p:nvPr>
        </p:nvSpPr>
        <p:spPr>
          <a:xfrm>
            <a:off x="722313" y="2492896"/>
            <a:ext cx="5505871" cy="3744416"/>
          </a:xfrm>
        </p:spPr>
        <p:txBody>
          <a:bodyPr/>
          <a:lstStyle/>
          <a:p>
            <a:r>
              <a:rPr lang="zh-TW" altLang="en-US" dirty="0"/>
              <a:t>一均勻棒長 </a:t>
            </a:r>
            <a:r>
              <a:rPr lang="en-US" altLang="zh-TW" i="1" dirty="0"/>
              <a:t>L</a:t>
            </a:r>
            <a:r>
              <a:rPr lang="en-US" altLang="zh-TW" dirty="0"/>
              <a:t> </a:t>
            </a:r>
            <a:r>
              <a:rPr lang="zh-TW" altLang="en-US" dirty="0"/>
              <a:t>質量 </a:t>
            </a:r>
            <a:r>
              <a:rPr lang="en-US" altLang="zh-TW" i="1" dirty="0"/>
              <a:t>M</a:t>
            </a:r>
            <a:r>
              <a:rPr lang="zh-TW" altLang="en-US" dirty="0"/>
              <a:t>，一端接在無摩擦支點。</a:t>
            </a:r>
            <a:r>
              <a:rPr lang="en-US" altLang="zh-TW" dirty="0"/>
              <a:t>(a) </a:t>
            </a:r>
            <a:r>
              <a:rPr lang="zh-TW" altLang="en-US" dirty="0"/>
              <a:t>當其與鉛直線夾 </a:t>
            </a:r>
            <a:r>
              <a:rPr lang="en-US" altLang="zh-TW" i="1" dirty="0"/>
              <a:t>θ</a:t>
            </a:r>
            <a:r>
              <a:rPr lang="en-US" altLang="zh-TW" dirty="0"/>
              <a:t> </a:t>
            </a:r>
            <a:r>
              <a:rPr lang="zh-TW" altLang="en-US" dirty="0"/>
              <a:t>角時，其角加速度為何？</a:t>
            </a:r>
            <a:r>
              <a:rPr lang="en-US" altLang="zh-TW" dirty="0"/>
              <a:t>(b) </a:t>
            </a:r>
            <a:r>
              <a:rPr lang="zh-TW" altLang="en-US" dirty="0"/>
              <a:t>當棒水平時，棒自由端的切線線加速度為何？支點在一端的均勻細棒其轉動慣量為    </a:t>
            </a:r>
            <a:r>
              <a:rPr lang="en-US" altLang="zh-TW" i="1" dirty="0"/>
              <a:t>       </a:t>
            </a:r>
            <a:r>
              <a:rPr lang="zh-TW" altLang="en-US" dirty="0"/>
              <a:t>。</a:t>
            </a:r>
          </a:p>
          <a:p>
            <a:endParaRPr lang="zh-TW" altLang="en-US" dirty="0"/>
          </a:p>
        </p:txBody>
      </p:sp>
      <p:sp>
        <p:nvSpPr>
          <p:cNvPr id="4" name="頁尾版面配置區 3">
            <a:extLst>
              <a:ext uri="{FF2B5EF4-FFF2-40B4-BE49-F238E27FC236}">
                <a16:creationId xmlns:a16="http://schemas.microsoft.com/office/drawing/2014/main" id="{DF7A4441-BB2D-4E63-8CAE-501B2B9E58FF}"/>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40347E10-B3D1-4061-8C92-6599E42A33CD}"/>
              </a:ext>
            </a:extLst>
          </p:cNvPr>
          <p:cNvSpPr>
            <a:spLocks noGrp="1"/>
          </p:cNvSpPr>
          <p:nvPr>
            <p:ph type="sldNum" sz="quarter" idx="12"/>
          </p:nvPr>
        </p:nvSpPr>
        <p:spPr/>
        <p:txBody>
          <a:bodyPr/>
          <a:lstStyle/>
          <a:p>
            <a:fld id="{FFF700D2-071F-440E-A3FF-180D34BA4EC8}" type="slidenum">
              <a:rPr lang="en-GB" smtClean="0"/>
              <a:t>53</a:t>
            </a:fld>
            <a:endParaRPr lang="en-GB"/>
          </a:p>
        </p:txBody>
      </p:sp>
      <p:graphicFrame>
        <p:nvGraphicFramePr>
          <p:cNvPr id="6" name="物件 5">
            <a:extLst>
              <a:ext uri="{FF2B5EF4-FFF2-40B4-BE49-F238E27FC236}">
                <a16:creationId xmlns:a16="http://schemas.microsoft.com/office/drawing/2014/main" id="{986F060B-13DC-460B-ACBE-5BA4FCD94823}"/>
              </a:ext>
            </a:extLst>
          </p:cNvPr>
          <p:cNvGraphicFramePr>
            <a:graphicFrameLocks noChangeAspect="1"/>
          </p:cNvGraphicFramePr>
          <p:nvPr>
            <p:extLst>
              <p:ext uri="{D42A27DB-BD31-4B8C-83A1-F6EECF244321}">
                <p14:modId xmlns:p14="http://schemas.microsoft.com/office/powerpoint/2010/main" val="2475019170"/>
              </p:ext>
            </p:extLst>
          </p:nvPr>
        </p:nvGraphicFramePr>
        <p:xfrm>
          <a:off x="3432175" y="4652963"/>
          <a:ext cx="812800" cy="787400"/>
        </p:xfrm>
        <a:graphic>
          <a:graphicData uri="http://schemas.openxmlformats.org/presentationml/2006/ole">
            <mc:AlternateContent xmlns:mc="http://schemas.openxmlformats.org/markup-compatibility/2006">
              <mc:Choice xmlns:v="urn:schemas-microsoft-com:vml" Requires="v">
                <p:oleObj spid="_x0000_s3099" name="Equation" r:id="rId3" imgW="406080" imgH="393480" progId="Equation.DSMT4">
                  <p:embed/>
                </p:oleObj>
              </mc:Choice>
              <mc:Fallback>
                <p:oleObj name="Equation" r:id="rId3" imgW="406080" imgH="393480" progId="Equation.DSMT4">
                  <p:embed/>
                  <p:pic>
                    <p:nvPicPr>
                      <p:cNvPr id="8" name="物件 7">
                        <a:extLst>
                          <a:ext uri="{FF2B5EF4-FFF2-40B4-BE49-F238E27FC236}">
                            <a16:creationId xmlns:a16="http://schemas.microsoft.com/office/drawing/2014/main" id="{CB87614C-6643-4729-A209-0FDCF0B20A4A}"/>
                          </a:ext>
                        </a:extLst>
                      </p:cNvPr>
                      <p:cNvPicPr/>
                      <p:nvPr/>
                    </p:nvPicPr>
                    <p:blipFill>
                      <a:blip r:embed="rId4"/>
                      <a:stretch>
                        <a:fillRect/>
                      </a:stretch>
                    </p:blipFill>
                    <p:spPr>
                      <a:xfrm>
                        <a:off x="3432175" y="4652963"/>
                        <a:ext cx="812800" cy="787400"/>
                      </a:xfrm>
                      <a:prstGeom prst="rect">
                        <a:avLst/>
                      </a:prstGeom>
                    </p:spPr>
                  </p:pic>
                </p:oleObj>
              </mc:Fallback>
            </mc:AlternateContent>
          </a:graphicData>
        </a:graphic>
      </p:graphicFrame>
      <p:pic>
        <p:nvPicPr>
          <p:cNvPr id="7" name="圖片 6">
            <a:extLst>
              <a:ext uri="{FF2B5EF4-FFF2-40B4-BE49-F238E27FC236}">
                <a16:creationId xmlns:a16="http://schemas.microsoft.com/office/drawing/2014/main" id="{E7F6134E-B297-434B-B8E6-518386564C33}"/>
              </a:ext>
            </a:extLst>
          </p:cNvPr>
          <p:cNvPicPr>
            <a:picLocks noChangeAspect="1"/>
          </p:cNvPicPr>
          <p:nvPr/>
        </p:nvPicPr>
        <p:blipFill>
          <a:blip r:embed="rId5"/>
          <a:stretch>
            <a:fillRect/>
          </a:stretch>
        </p:blipFill>
        <p:spPr>
          <a:xfrm>
            <a:off x="6149056" y="2492895"/>
            <a:ext cx="2550795" cy="3132773"/>
          </a:xfrm>
          <a:prstGeom prst="rect">
            <a:avLst/>
          </a:prstGeom>
        </p:spPr>
      </p:pic>
      <p:sp>
        <p:nvSpPr>
          <p:cNvPr id="8" name="箭號: 有線條的向右箭號 7">
            <a:hlinkClick r:id="rId6" action="ppaction://hlinkfile"/>
            <a:extLst>
              <a:ext uri="{FF2B5EF4-FFF2-40B4-BE49-F238E27FC236}">
                <a16:creationId xmlns:a16="http://schemas.microsoft.com/office/drawing/2014/main" id="{0B9ED92B-5686-4D16-BF8C-3AE6A8917ADC}"/>
              </a:ext>
            </a:extLst>
          </p:cNvPr>
          <p:cNvSpPr/>
          <p:nvPr/>
        </p:nvSpPr>
        <p:spPr>
          <a:xfrm>
            <a:off x="827584" y="5301208"/>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17578882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E43148-4AF4-4EC9-B9B0-878FB7613DDA}"/>
              </a:ext>
            </a:extLst>
          </p:cNvPr>
          <p:cNvSpPr>
            <a:spLocks noGrp="1"/>
          </p:cNvSpPr>
          <p:nvPr>
            <p:ph type="title"/>
          </p:nvPr>
        </p:nvSpPr>
        <p:spPr/>
        <p:txBody>
          <a:bodyPr/>
          <a:lstStyle/>
          <a:p>
            <a:r>
              <a:rPr lang="en-US" altLang="zh-TW" dirty="0"/>
              <a:t>11.7 </a:t>
            </a:r>
            <a:r>
              <a:rPr lang="zh-TW" altLang="en-US" dirty="0"/>
              <a:t>功及功率</a:t>
            </a:r>
          </a:p>
        </p:txBody>
      </p:sp>
      <p:sp>
        <p:nvSpPr>
          <p:cNvPr id="3" name="內容版面配置區 2">
            <a:extLst>
              <a:ext uri="{FF2B5EF4-FFF2-40B4-BE49-F238E27FC236}">
                <a16:creationId xmlns:a16="http://schemas.microsoft.com/office/drawing/2014/main" id="{F44284A2-3BA4-46A5-9FB2-30CEC254AC85}"/>
              </a:ext>
            </a:extLst>
          </p:cNvPr>
          <p:cNvSpPr>
            <a:spLocks noGrp="1"/>
          </p:cNvSpPr>
          <p:nvPr>
            <p:ph sz="half" idx="1"/>
          </p:nvPr>
        </p:nvSpPr>
        <p:spPr/>
        <p:txBody>
          <a:bodyPr/>
          <a:lstStyle/>
          <a:p>
            <a:pPr>
              <a:lnSpc>
                <a:spcPct val="150000"/>
              </a:lnSpc>
            </a:pPr>
            <a:r>
              <a:rPr lang="zh-TW" altLang="en-US" dirty="0"/>
              <a:t>圖 </a:t>
            </a:r>
            <a:r>
              <a:rPr lang="en-US" altLang="zh-TW" dirty="0"/>
              <a:t>11.27 </a:t>
            </a:r>
            <a:r>
              <a:rPr lang="zh-TW" altLang="en-US" dirty="0"/>
              <a:t>為一剛體繞過 </a:t>
            </a:r>
            <a:r>
              <a:rPr lang="en-US" altLang="zh-TW" i="1" dirty="0"/>
              <a:t>O</a:t>
            </a:r>
            <a:r>
              <a:rPr lang="en-US" altLang="zh-TW" dirty="0"/>
              <a:t> </a:t>
            </a:r>
            <a:r>
              <a:rPr lang="zh-TW" altLang="en-US" dirty="0"/>
              <a:t>且垂直紙面的定軸轉動。其受一外力 </a:t>
            </a:r>
            <a:r>
              <a:rPr lang="en-US" altLang="zh-TW" b="1" dirty="0"/>
              <a:t>F</a:t>
            </a:r>
            <a:r>
              <a:rPr lang="en-US" altLang="zh-TW" dirty="0"/>
              <a:t> </a:t>
            </a:r>
            <a:r>
              <a:rPr lang="zh-TW" altLang="en-US" dirty="0"/>
              <a:t>作用，其可分解為一徑向分量 </a:t>
            </a:r>
            <a:r>
              <a:rPr lang="en-US" altLang="zh-TW" i="1" dirty="0"/>
              <a:t>F</a:t>
            </a:r>
            <a:r>
              <a:rPr lang="en-US" altLang="zh-TW" baseline="-25000" dirty="0"/>
              <a:t>r</a:t>
            </a:r>
            <a:r>
              <a:rPr lang="en-US" altLang="zh-TW" dirty="0"/>
              <a:t> </a:t>
            </a:r>
            <a:r>
              <a:rPr lang="zh-TW" altLang="en-US" dirty="0"/>
              <a:t>及切線分量 </a:t>
            </a:r>
            <a:r>
              <a:rPr lang="en-US" altLang="zh-TW" i="1" dirty="0"/>
              <a:t>F</a:t>
            </a:r>
            <a:r>
              <a:rPr lang="en-US" altLang="zh-TW" baseline="-25000" dirty="0"/>
              <a:t>t</a:t>
            </a:r>
            <a:r>
              <a:rPr lang="zh-TW" altLang="en-US" dirty="0"/>
              <a:t>。</a:t>
            </a:r>
          </a:p>
        </p:txBody>
      </p:sp>
      <p:sp>
        <p:nvSpPr>
          <p:cNvPr id="4" name="頁尾版面配置區 3">
            <a:extLst>
              <a:ext uri="{FF2B5EF4-FFF2-40B4-BE49-F238E27FC236}">
                <a16:creationId xmlns:a16="http://schemas.microsoft.com/office/drawing/2014/main" id="{C6284A3D-7BDA-4F33-90F2-2A3AFC15DAB5}"/>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FDF55E11-1116-4594-A89F-FF56280F68DB}"/>
              </a:ext>
            </a:extLst>
          </p:cNvPr>
          <p:cNvSpPr>
            <a:spLocks noGrp="1"/>
          </p:cNvSpPr>
          <p:nvPr>
            <p:ph type="sldNum" sz="quarter" idx="12"/>
          </p:nvPr>
        </p:nvSpPr>
        <p:spPr/>
        <p:txBody>
          <a:bodyPr/>
          <a:lstStyle/>
          <a:p>
            <a:fld id="{FFF700D2-071F-440E-A3FF-180D34BA4EC8}" type="slidenum">
              <a:rPr lang="en-GB" smtClean="0"/>
              <a:t>54</a:t>
            </a:fld>
            <a:endParaRPr lang="en-GB"/>
          </a:p>
        </p:txBody>
      </p:sp>
      <p:pic>
        <p:nvPicPr>
          <p:cNvPr id="8" name="內容版面配置區 7">
            <a:extLst>
              <a:ext uri="{FF2B5EF4-FFF2-40B4-BE49-F238E27FC236}">
                <a16:creationId xmlns:a16="http://schemas.microsoft.com/office/drawing/2014/main" id="{7E0F3D64-6F7D-4375-BA90-41244EB0D6CF}"/>
              </a:ext>
            </a:extLst>
          </p:cNvPr>
          <p:cNvPicPr>
            <a:picLocks noGrp="1" noChangeAspect="1"/>
          </p:cNvPicPr>
          <p:nvPr>
            <p:ph sz="half" idx="2"/>
          </p:nvPr>
        </p:nvPicPr>
        <p:blipFill>
          <a:blip r:embed="rId2"/>
          <a:stretch>
            <a:fillRect/>
          </a:stretch>
        </p:blipFill>
        <p:spPr>
          <a:xfrm>
            <a:off x="4879657" y="1516125"/>
            <a:ext cx="3347085" cy="4440555"/>
          </a:xfrm>
          <a:prstGeom prst="rect">
            <a:avLst/>
          </a:prstGeom>
        </p:spPr>
      </p:pic>
    </p:spTree>
    <p:extLst>
      <p:ext uri="{BB962C8B-B14F-4D97-AF65-F5344CB8AC3E}">
        <p14:creationId xmlns:p14="http://schemas.microsoft.com/office/powerpoint/2010/main" val="28192330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2BD336-FF7C-4C6A-BF19-0B63617D27FF}"/>
              </a:ext>
            </a:extLst>
          </p:cNvPr>
          <p:cNvSpPr>
            <a:spLocks noGrp="1"/>
          </p:cNvSpPr>
          <p:nvPr>
            <p:ph type="title"/>
          </p:nvPr>
        </p:nvSpPr>
        <p:spPr/>
        <p:txBody>
          <a:bodyPr/>
          <a:lstStyle/>
          <a:p>
            <a:r>
              <a:rPr lang="en-US" altLang="zh-TW" dirty="0"/>
              <a:t>11.7 </a:t>
            </a:r>
            <a:r>
              <a:rPr lang="zh-TW" altLang="en-US" dirty="0"/>
              <a:t>功及功率</a:t>
            </a:r>
          </a:p>
        </p:txBody>
      </p:sp>
      <p:sp>
        <p:nvSpPr>
          <p:cNvPr id="3" name="內容版面配置區 2">
            <a:extLst>
              <a:ext uri="{FF2B5EF4-FFF2-40B4-BE49-F238E27FC236}">
                <a16:creationId xmlns:a16="http://schemas.microsoft.com/office/drawing/2014/main" id="{A9E02680-D5B5-4911-900D-DD619769054B}"/>
              </a:ext>
            </a:extLst>
          </p:cNvPr>
          <p:cNvSpPr>
            <a:spLocks noGrp="1"/>
          </p:cNvSpPr>
          <p:nvPr>
            <p:ph idx="1"/>
          </p:nvPr>
        </p:nvSpPr>
        <p:spPr/>
        <p:txBody>
          <a:bodyPr/>
          <a:lstStyle/>
          <a:p>
            <a:r>
              <a:rPr lang="zh-TW" altLang="en-US" dirty="0"/>
              <a:t>在一無限小時間 </a:t>
            </a:r>
            <a:r>
              <a:rPr lang="en-US" altLang="zh-TW" i="1" dirty="0"/>
              <a:t>dt </a:t>
            </a:r>
            <a:r>
              <a:rPr lang="zh-TW" altLang="en-US" dirty="0"/>
              <a:t>內，受力的點運動了一小圓弧長 </a:t>
            </a:r>
            <a:r>
              <a:rPr lang="en-US" altLang="zh-TW" i="1" dirty="0"/>
              <a:t>r</a:t>
            </a:r>
            <a:r>
              <a:rPr lang="zh-TW" altLang="en-US" i="1" dirty="0"/>
              <a:t> </a:t>
            </a:r>
            <a:r>
              <a:rPr lang="en-US" altLang="zh-TW" i="1" dirty="0" err="1"/>
              <a:t>dθ</a:t>
            </a:r>
            <a:r>
              <a:rPr lang="zh-TW" altLang="en-US" dirty="0"/>
              <a:t>。此切線分量所做的功為</a:t>
            </a:r>
            <a:endParaRPr lang="en-US" altLang="zh-TW" dirty="0"/>
          </a:p>
          <a:p>
            <a:endParaRPr lang="en-US" altLang="zh-TW" dirty="0"/>
          </a:p>
          <a:p>
            <a:endParaRPr lang="en-US" altLang="zh-TW" dirty="0"/>
          </a:p>
          <a:p>
            <a:r>
              <a:rPr lang="zh-TW" altLang="en-US" dirty="0"/>
              <a:t>因</a:t>
            </a:r>
            <a:r>
              <a:rPr lang="en-US" altLang="zh-TW" i="1" dirty="0"/>
              <a:t>τ</a:t>
            </a:r>
            <a:r>
              <a:rPr lang="en-US" altLang="zh-TW" dirty="0"/>
              <a:t> =</a:t>
            </a:r>
            <a:r>
              <a:rPr lang="zh-TW" altLang="en-US" dirty="0"/>
              <a:t> </a:t>
            </a:r>
            <a:r>
              <a:rPr lang="en-US" altLang="zh-TW" i="1" dirty="0"/>
              <a:t>F</a:t>
            </a:r>
            <a:r>
              <a:rPr lang="en-US" altLang="zh-TW" baseline="-25000" dirty="0"/>
              <a:t>t</a:t>
            </a:r>
            <a:r>
              <a:rPr lang="en-US" altLang="zh-TW" dirty="0"/>
              <a:t> </a:t>
            </a:r>
            <a:r>
              <a:rPr lang="en-US" altLang="zh-TW" i="1" dirty="0"/>
              <a:t>r</a:t>
            </a:r>
            <a:r>
              <a:rPr lang="en-US" altLang="zh-TW" dirty="0"/>
              <a:t> </a:t>
            </a:r>
            <a:r>
              <a:rPr lang="zh-TW" altLang="en-US" dirty="0"/>
              <a:t>由瞬時功率的定義，</a:t>
            </a:r>
            <a:r>
              <a:rPr lang="en-US" altLang="zh-TW" i="1" dirty="0"/>
              <a:t>P</a:t>
            </a:r>
            <a:r>
              <a:rPr lang="zh-TW" altLang="en-US" dirty="0"/>
              <a:t> </a:t>
            </a:r>
            <a:r>
              <a:rPr lang="en-US" altLang="zh-TW" dirty="0"/>
              <a:t>=</a:t>
            </a:r>
            <a:r>
              <a:rPr lang="zh-TW" altLang="en-US" dirty="0"/>
              <a:t> </a:t>
            </a:r>
            <a:r>
              <a:rPr lang="en-US" altLang="zh-TW" i="1" dirty="0" err="1"/>
              <a:t>dW</a:t>
            </a:r>
            <a:r>
              <a:rPr lang="en-US" altLang="zh-TW" i="1" dirty="0"/>
              <a:t>/dt</a:t>
            </a:r>
            <a:r>
              <a:rPr lang="zh-TW" altLang="en-US" dirty="0"/>
              <a:t>，用於上式得</a:t>
            </a:r>
          </a:p>
          <a:p>
            <a:endParaRPr lang="zh-TW" altLang="en-US" dirty="0"/>
          </a:p>
          <a:p>
            <a:pPr>
              <a:buNone/>
            </a:pPr>
            <a:r>
              <a:rPr lang="zh-TW" altLang="en-US" dirty="0"/>
              <a:t>   和 </a:t>
            </a:r>
            <a:r>
              <a:rPr lang="en-US" altLang="zh-TW" i="1" dirty="0"/>
              <a:t>P</a:t>
            </a:r>
            <a:r>
              <a:rPr lang="en-US" altLang="zh-TW" dirty="0"/>
              <a:t> =</a:t>
            </a:r>
            <a:r>
              <a:rPr lang="zh-TW" altLang="en-US" dirty="0"/>
              <a:t> </a:t>
            </a:r>
            <a:r>
              <a:rPr lang="en-US" altLang="zh-TW" i="1" dirty="0" err="1"/>
              <a:t>Fυ</a:t>
            </a:r>
            <a:r>
              <a:rPr lang="en-US" altLang="zh-TW" dirty="0"/>
              <a:t> </a:t>
            </a:r>
            <a:r>
              <a:rPr lang="zh-TW" altLang="en-US" dirty="0"/>
              <a:t>相似。</a:t>
            </a:r>
          </a:p>
        </p:txBody>
      </p:sp>
      <p:sp>
        <p:nvSpPr>
          <p:cNvPr id="4" name="頁尾版面配置區 3">
            <a:extLst>
              <a:ext uri="{FF2B5EF4-FFF2-40B4-BE49-F238E27FC236}">
                <a16:creationId xmlns:a16="http://schemas.microsoft.com/office/drawing/2014/main" id="{BA02D8C2-D4C8-4CEF-91D5-EC5693F53288}"/>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7B1C31E7-F9CC-4085-A876-EBA88E82DCE1}"/>
              </a:ext>
            </a:extLst>
          </p:cNvPr>
          <p:cNvSpPr>
            <a:spLocks noGrp="1"/>
          </p:cNvSpPr>
          <p:nvPr>
            <p:ph type="sldNum" sz="quarter" idx="12"/>
          </p:nvPr>
        </p:nvSpPr>
        <p:spPr/>
        <p:txBody>
          <a:bodyPr/>
          <a:lstStyle/>
          <a:p>
            <a:fld id="{FFF700D2-071F-440E-A3FF-180D34BA4EC8}" type="slidenum">
              <a:rPr lang="en-GB" smtClean="0"/>
              <a:t>55</a:t>
            </a:fld>
            <a:endParaRPr lang="en-GB"/>
          </a:p>
        </p:txBody>
      </p:sp>
      <p:pic>
        <p:nvPicPr>
          <p:cNvPr id="6" name="圖片 5">
            <a:extLst>
              <a:ext uri="{FF2B5EF4-FFF2-40B4-BE49-F238E27FC236}">
                <a16:creationId xmlns:a16="http://schemas.microsoft.com/office/drawing/2014/main" id="{E33C8A23-60CB-4B7F-83C4-8C6C8C5AA2A7}"/>
              </a:ext>
            </a:extLst>
          </p:cNvPr>
          <p:cNvPicPr>
            <a:picLocks noChangeAspect="1"/>
          </p:cNvPicPr>
          <p:nvPr/>
        </p:nvPicPr>
        <p:blipFill>
          <a:blip r:embed="rId2"/>
          <a:stretch>
            <a:fillRect/>
          </a:stretch>
        </p:blipFill>
        <p:spPr>
          <a:xfrm>
            <a:off x="3012757" y="2492896"/>
            <a:ext cx="3007043" cy="580073"/>
          </a:xfrm>
          <a:prstGeom prst="rect">
            <a:avLst/>
          </a:prstGeom>
        </p:spPr>
      </p:pic>
      <p:pic>
        <p:nvPicPr>
          <p:cNvPr id="7" name="圖片 6">
            <a:extLst>
              <a:ext uri="{FF2B5EF4-FFF2-40B4-BE49-F238E27FC236}">
                <a16:creationId xmlns:a16="http://schemas.microsoft.com/office/drawing/2014/main" id="{799AA321-7185-48D5-B8FB-925D7F3D1D60}"/>
              </a:ext>
            </a:extLst>
          </p:cNvPr>
          <p:cNvPicPr>
            <a:picLocks noChangeAspect="1"/>
          </p:cNvPicPr>
          <p:nvPr/>
        </p:nvPicPr>
        <p:blipFill>
          <a:blip r:embed="rId3"/>
          <a:stretch>
            <a:fillRect/>
          </a:stretch>
        </p:blipFill>
        <p:spPr>
          <a:xfrm>
            <a:off x="2510293" y="4585236"/>
            <a:ext cx="6167438" cy="380048"/>
          </a:xfrm>
          <a:prstGeom prst="rect">
            <a:avLst/>
          </a:prstGeom>
        </p:spPr>
      </p:pic>
    </p:spTree>
    <p:extLst>
      <p:ext uri="{BB962C8B-B14F-4D97-AF65-F5344CB8AC3E}">
        <p14:creationId xmlns:p14="http://schemas.microsoft.com/office/powerpoint/2010/main" val="1191515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AF1642-0A3C-4E2B-8EF6-9E79DA65A4B9}"/>
              </a:ext>
            </a:extLst>
          </p:cNvPr>
          <p:cNvSpPr>
            <a:spLocks noGrp="1"/>
          </p:cNvSpPr>
          <p:nvPr>
            <p:ph type="title"/>
          </p:nvPr>
        </p:nvSpPr>
        <p:spPr/>
        <p:txBody>
          <a:bodyPr/>
          <a:lstStyle/>
          <a:p>
            <a:r>
              <a:rPr lang="en-US" altLang="zh-TW" dirty="0"/>
              <a:t>11.7 </a:t>
            </a:r>
            <a:r>
              <a:rPr lang="zh-TW" altLang="en-US" dirty="0"/>
              <a:t>功及功率</a:t>
            </a:r>
          </a:p>
        </p:txBody>
      </p:sp>
      <p:sp>
        <p:nvSpPr>
          <p:cNvPr id="3" name="內容版面配置區 2">
            <a:extLst>
              <a:ext uri="{FF2B5EF4-FFF2-40B4-BE49-F238E27FC236}">
                <a16:creationId xmlns:a16="http://schemas.microsoft.com/office/drawing/2014/main" id="{743C85DC-04CC-4107-A6AD-8CCC157F526D}"/>
              </a:ext>
            </a:extLst>
          </p:cNvPr>
          <p:cNvSpPr>
            <a:spLocks noGrp="1"/>
          </p:cNvSpPr>
          <p:nvPr>
            <p:ph idx="1"/>
          </p:nvPr>
        </p:nvSpPr>
        <p:spPr/>
        <p:txBody>
          <a:bodyPr/>
          <a:lstStyle/>
          <a:p>
            <a:r>
              <a:rPr lang="zh-TW" altLang="en-US" dirty="0"/>
              <a:t>為了導轉動運動的功能定理，將力矩以較方便形式表出。由鍊鎖律</a:t>
            </a:r>
            <a:endParaRPr lang="en-US" altLang="zh-TW" dirty="0"/>
          </a:p>
          <a:p>
            <a:endParaRPr lang="en-US" altLang="zh-TW" dirty="0"/>
          </a:p>
          <a:p>
            <a:endParaRPr lang="en-US" altLang="zh-TW" dirty="0"/>
          </a:p>
          <a:p>
            <a:r>
              <a:rPr lang="zh-TW" altLang="en-US" dirty="0"/>
              <a:t>接著用 </a:t>
            </a:r>
            <a:r>
              <a:rPr lang="en-US" altLang="zh-TW" i="1" dirty="0" err="1"/>
              <a:t>dW</a:t>
            </a:r>
            <a:r>
              <a:rPr lang="zh-TW" altLang="en-US" dirty="0"/>
              <a:t> </a:t>
            </a:r>
            <a:r>
              <a:rPr lang="en-US" altLang="zh-TW" dirty="0"/>
              <a:t>= </a:t>
            </a:r>
            <a:r>
              <a:rPr lang="en-US" altLang="zh-TW" i="1" dirty="0"/>
              <a:t>τ </a:t>
            </a:r>
            <a:r>
              <a:rPr lang="en-US" altLang="zh-TW" i="1" dirty="0" err="1"/>
              <a:t>dθ</a:t>
            </a:r>
            <a:r>
              <a:rPr lang="zh-TW" altLang="en-US" dirty="0"/>
              <a:t> </a:t>
            </a:r>
            <a:r>
              <a:rPr lang="en-US" altLang="zh-TW" dirty="0"/>
              <a:t>= </a:t>
            </a:r>
            <a:r>
              <a:rPr lang="en-US" altLang="zh-TW" i="1" dirty="0" err="1"/>
              <a:t>Iω</a:t>
            </a:r>
            <a:r>
              <a:rPr lang="en-US" altLang="zh-TW" i="1" dirty="0"/>
              <a:t> </a:t>
            </a:r>
            <a:r>
              <a:rPr lang="en-US" altLang="zh-TW" i="1" dirty="0" err="1"/>
              <a:t>dω</a:t>
            </a:r>
            <a:r>
              <a:rPr lang="en-US" altLang="zh-TW" i="1" dirty="0"/>
              <a:t> </a:t>
            </a:r>
            <a:r>
              <a:rPr lang="zh-TW" altLang="en-US" dirty="0"/>
              <a:t>並積分得轉動運動的功能定理</a:t>
            </a:r>
          </a:p>
          <a:p>
            <a:endParaRPr lang="zh-TW" altLang="en-US" dirty="0"/>
          </a:p>
          <a:p>
            <a:pPr>
              <a:buNone/>
            </a:pPr>
            <a:r>
              <a:rPr lang="zh-TW" altLang="en-US" dirty="0"/>
              <a:t>   一力矩對一繞著定軸轉動的剛體所作的功導致其轉動動能變化。</a:t>
            </a:r>
          </a:p>
        </p:txBody>
      </p:sp>
      <p:sp>
        <p:nvSpPr>
          <p:cNvPr id="4" name="頁尾版面配置區 3">
            <a:extLst>
              <a:ext uri="{FF2B5EF4-FFF2-40B4-BE49-F238E27FC236}">
                <a16:creationId xmlns:a16="http://schemas.microsoft.com/office/drawing/2014/main" id="{73571B41-7259-4DD1-AB7D-2C2B9BD21A4C}"/>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9161DD99-E75B-4DF3-8AAE-D178757F517F}"/>
              </a:ext>
            </a:extLst>
          </p:cNvPr>
          <p:cNvSpPr>
            <a:spLocks noGrp="1"/>
          </p:cNvSpPr>
          <p:nvPr>
            <p:ph type="sldNum" sz="quarter" idx="12"/>
          </p:nvPr>
        </p:nvSpPr>
        <p:spPr/>
        <p:txBody>
          <a:bodyPr/>
          <a:lstStyle/>
          <a:p>
            <a:fld id="{FFF700D2-071F-440E-A3FF-180D34BA4EC8}" type="slidenum">
              <a:rPr lang="en-GB" smtClean="0"/>
              <a:t>56</a:t>
            </a:fld>
            <a:endParaRPr lang="en-GB"/>
          </a:p>
        </p:txBody>
      </p:sp>
      <p:pic>
        <p:nvPicPr>
          <p:cNvPr id="6" name="圖片 5">
            <a:extLst>
              <a:ext uri="{FF2B5EF4-FFF2-40B4-BE49-F238E27FC236}">
                <a16:creationId xmlns:a16="http://schemas.microsoft.com/office/drawing/2014/main" id="{AE546BA3-DA31-4F96-867F-C3179314B807}"/>
              </a:ext>
            </a:extLst>
          </p:cNvPr>
          <p:cNvPicPr>
            <a:picLocks noChangeAspect="1"/>
          </p:cNvPicPr>
          <p:nvPr/>
        </p:nvPicPr>
        <p:blipFill>
          <a:blip r:embed="rId2"/>
          <a:stretch>
            <a:fillRect/>
          </a:stretch>
        </p:blipFill>
        <p:spPr>
          <a:xfrm>
            <a:off x="2411760" y="2492896"/>
            <a:ext cx="4013835" cy="746760"/>
          </a:xfrm>
          <a:prstGeom prst="rect">
            <a:avLst/>
          </a:prstGeom>
        </p:spPr>
      </p:pic>
      <p:pic>
        <p:nvPicPr>
          <p:cNvPr id="7" name="圖片 6">
            <a:extLst>
              <a:ext uri="{FF2B5EF4-FFF2-40B4-BE49-F238E27FC236}">
                <a16:creationId xmlns:a16="http://schemas.microsoft.com/office/drawing/2014/main" id="{A2AF2DB1-0DA9-473D-80A2-8E6618FEDB9B}"/>
              </a:ext>
            </a:extLst>
          </p:cNvPr>
          <p:cNvPicPr>
            <a:picLocks noChangeAspect="1"/>
          </p:cNvPicPr>
          <p:nvPr/>
        </p:nvPicPr>
        <p:blipFill>
          <a:blip r:embed="rId3"/>
          <a:stretch>
            <a:fillRect/>
          </a:stretch>
        </p:blipFill>
        <p:spPr>
          <a:xfrm>
            <a:off x="2483768" y="4391784"/>
            <a:ext cx="6060758" cy="760095"/>
          </a:xfrm>
          <a:prstGeom prst="rect">
            <a:avLst/>
          </a:prstGeom>
        </p:spPr>
      </p:pic>
    </p:spTree>
    <p:extLst>
      <p:ext uri="{BB962C8B-B14F-4D97-AF65-F5344CB8AC3E}">
        <p14:creationId xmlns:p14="http://schemas.microsoft.com/office/powerpoint/2010/main" val="20092588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1EE2B9E3-67C1-4ECD-9EFB-20936BE0493D}"/>
              </a:ext>
            </a:extLst>
          </p:cNvPr>
          <p:cNvSpPr>
            <a:spLocks noGrp="1"/>
          </p:cNvSpPr>
          <p:nvPr>
            <p:ph type="title"/>
          </p:nvPr>
        </p:nvSpPr>
        <p:spPr/>
        <p:txBody>
          <a:bodyPr/>
          <a:lstStyle/>
          <a:p>
            <a:r>
              <a:rPr lang="zh-TW" altLang="en-US" dirty="0"/>
              <a:t>例題 </a:t>
            </a:r>
            <a:r>
              <a:rPr lang="en-US" altLang="zh-TW" dirty="0"/>
              <a:t>11.11</a:t>
            </a:r>
            <a:endParaRPr lang="zh-TW" altLang="en-US" dirty="0"/>
          </a:p>
        </p:txBody>
      </p:sp>
      <p:sp>
        <p:nvSpPr>
          <p:cNvPr id="7" name="文字版面配置區 6">
            <a:extLst>
              <a:ext uri="{FF2B5EF4-FFF2-40B4-BE49-F238E27FC236}">
                <a16:creationId xmlns:a16="http://schemas.microsoft.com/office/drawing/2014/main" id="{1A4B74D6-D073-460F-B4C4-E2AB01FDEE01}"/>
              </a:ext>
            </a:extLst>
          </p:cNvPr>
          <p:cNvSpPr>
            <a:spLocks noGrp="1"/>
          </p:cNvSpPr>
          <p:nvPr>
            <p:ph type="body" idx="1"/>
          </p:nvPr>
        </p:nvSpPr>
        <p:spPr/>
        <p:txBody>
          <a:bodyPr/>
          <a:lstStyle/>
          <a:p>
            <a:r>
              <a:rPr lang="zh-TW" altLang="en-US" dirty="0"/>
              <a:t>一轉動慣量為 </a:t>
            </a:r>
            <a:r>
              <a:rPr lang="en-US" altLang="zh-TW" dirty="0"/>
              <a:t>45 kg</a:t>
            </a:r>
            <a:r>
              <a:rPr lang="zh-TW" altLang="en-US" dirty="0"/>
              <a:t>．</a:t>
            </a:r>
            <a:r>
              <a:rPr lang="en-US" altLang="zh-TW" dirty="0" err="1"/>
              <a:t>m</a:t>
            </a:r>
            <a:r>
              <a:rPr lang="en-US" altLang="zh-TW" baseline="30000" dirty="0" err="1"/>
              <a:t>2</a:t>
            </a:r>
            <a:r>
              <a:rPr lang="en-US" altLang="zh-TW" dirty="0"/>
              <a:t> </a:t>
            </a:r>
            <a:r>
              <a:rPr lang="zh-TW" altLang="en-US" dirty="0"/>
              <a:t>的輪子在 </a:t>
            </a:r>
            <a:r>
              <a:rPr lang="en-US" altLang="zh-TW" dirty="0"/>
              <a:t>10 s </a:t>
            </a:r>
            <a:r>
              <a:rPr lang="zh-TW" altLang="en-US" dirty="0"/>
              <a:t>內由 </a:t>
            </a:r>
            <a:r>
              <a:rPr lang="en-US" altLang="zh-TW" dirty="0"/>
              <a:t>20 rpm </a:t>
            </a:r>
            <a:r>
              <a:rPr lang="zh-TW" altLang="en-US" dirty="0"/>
              <a:t>加速到 </a:t>
            </a:r>
            <a:r>
              <a:rPr lang="en-US" altLang="zh-TW" dirty="0"/>
              <a:t>100 rpm</a:t>
            </a:r>
            <a:r>
              <a:rPr lang="zh-TW" altLang="en-US" dirty="0"/>
              <a:t>。其所需的平均功率為何？</a:t>
            </a:r>
          </a:p>
          <a:p>
            <a:endParaRPr lang="zh-TW" altLang="en-US" dirty="0"/>
          </a:p>
        </p:txBody>
      </p:sp>
      <p:sp>
        <p:nvSpPr>
          <p:cNvPr id="4" name="頁尾版面配置區 3">
            <a:extLst>
              <a:ext uri="{FF2B5EF4-FFF2-40B4-BE49-F238E27FC236}">
                <a16:creationId xmlns:a16="http://schemas.microsoft.com/office/drawing/2014/main" id="{90778F3E-0DDB-4877-AAFB-7E646D73CE8E}"/>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0246B739-6B7E-4FE5-A18F-4F3B9D4D69D8}"/>
              </a:ext>
            </a:extLst>
          </p:cNvPr>
          <p:cNvSpPr>
            <a:spLocks noGrp="1"/>
          </p:cNvSpPr>
          <p:nvPr>
            <p:ph type="sldNum" sz="quarter" idx="12"/>
          </p:nvPr>
        </p:nvSpPr>
        <p:spPr/>
        <p:txBody>
          <a:bodyPr/>
          <a:lstStyle/>
          <a:p>
            <a:fld id="{FFF700D2-071F-440E-A3FF-180D34BA4EC8}" type="slidenum">
              <a:rPr lang="en-GB" smtClean="0"/>
              <a:t>57</a:t>
            </a:fld>
            <a:endParaRPr lang="en-GB"/>
          </a:p>
        </p:txBody>
      </p:sp>
      <p:sp>
        <p:nvSpPr>
          <p:cNvPr id="8" name="箭號: 有線條的向右箭號 7">
            <a:hlinkClick r:id="rId2" action="ppaction://hlinkfile"/>
            <a:extLst>
              <a:ext uri="{FF2B5EF4-FFF2-40B4-BE49-F238E27FC236}">
                <a16:creationId xmlns:a16="http://schemas.microsoft.com/office/drawing/2014/main" id="{70E3CB13-6F46-4BA2-B48A-0F75FDCB572D}"/>
              </a:ext>
            </a:extLst>
          </p:cNvPr>
          <p:cNvSpPr/>
          <p:nvPr/>
        </p:nvSpPr>
        <p:spPr>
          <a:xfrm>
            <a:off x="827584" y="3501008"/>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35403328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119872-FC28-48F0-95A8-621E9E238586}"/>
              </a:ext>
            </a:extLst>
          </p:cNvPr>
          <p:cNvSpPr>
            <a:spLocks noGrp="1"/>
          </p:cNvSpPr>
          <p:nvPr>
            <p:ph type="title"/>
          </p:nvPr>
        </p:nvSpPr>
        <p:spPr/>
        <p:txBody>
          <a:bodyPr/>
          <a:lstStyle/>
          <a:p>
            <a:r>
              <a:rPr lang="zh-TW" altLang="en-US" dirty="0"/>
              <a:t>本章摘要</a:t>
            </a:r>
          </a:p>
        </p:txBody>
      </p:sp>
      <p:pic>
        <p:nvPicPr>
          <p:cNvPr id="6" name="內容版面配置區 5">
            <a:extLst>
              <a:ext uri="{FF2B5EF4-FFF2-40B4-BE49-F238E27FC236}">
                <a16:creationId xmlns:a16="http://schemas.microsoft.com/office/drawing/2014/main" id="{77EEACC1-9C79-4B12-AF24-3A883D466078}"/>
              </a:ext>
            </a:extLst>
          </p:cNvPr>
          <p:cNvPicPr>
            <a:picLocks noGrp="1" noChangeAspect="1"/>
          </p:cNvPicPr>
          <p:nvPr>
            <p:ph idx="1"/>
          </p:nvPr>
        </p:nvPicPr>
        <p:blipFill>
          <a:blip r:embed="rId2"/>
          <a:stretch>
            <a:fillRect/>
          </a:stretch>
        </p:blipFill>
        <p:spPr>
          <a:xfrm>
            <a:off x="2148363" y="2060848"/>
            <a:ext cx="4847273" cy="2933700"/>
          </a:xfrm>
          <a:prstGeom prst="rect">
            <a:avLst/>
          </a:prstGeom>
        </p:spPr>
      </p:pic>
      <p:sp>
        <p:nvSpPr>
          <p:cNvPr id="4" name="頁尾版面配置區 3">
            <a:extLst>
              <a:ext uri="{FF2B5EF4-FFF2-40B4-BE49-F238E27FC236}">
                <a16:creationId xmlns:a16="http://schemas.microsoft.com/office/drawing/2014/main" id="{4FAE8510-A78E-4286-8AE3-BAD21CDEBCC1}"/>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EA1B4E00-B9E4-4A34-9ACF-A55433B419E1}"/>
              </a:ext>
            </a:extLst>
          </p:cNvPr>
          <p:cNvSpPr>
            <a:spLocks noGrp="1"/>
          </p:cNvSpPr>
          <p:nvPr>
            <p:ph type="sldNum" sz="quarter" idx="12"/>
          </p:nvPr>
        </p:nvSpPr>
        <p:spPr/>
        <p:txBody>
          <a:bodyPr/>
          <a:lstStyle/>
          <a:p>
            <a:fld id="{FFF700D2-071F-440E-A3FF-180D34BA4EC8}" type="slidenum">
              <a:rPr lang="en-GB" smtClean="0"/>
              <a:t>58</a:t>
            </a:fld>
            <a:endParaRPr lang="en-GB"/>
          </a:p>
        </p:txBody>
      </p:sp>
    </p:spTree>
    <p:extLst>
      <p:ext uri="{BB962C8B-B14F-4D97-AF65-F5344CB8AC3E}">
        <p14:creationId xmlns:p14="http://schemas.microsoft.com/office/powerpoint/2010/main" val="463502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146370-FEAA-4215-B0A2-521C10D03E87}"/>
              </a:ext>
            </a:extLst>
          </p:cNvPr>
          <p:cNvSpPr>
            <a:spLocks noGrp="1"/>
          </p:cNvSpPr>
          <p:nvPr>
            <p:ph type="title"/>
          </p:nvPr>
        </p:nvSpPr>
        <p:spPr/>
        <p:txBody>
          <a:bodyPr/>
          <a:lstStyle/>
          <a:p>
            <a:r>
              <a:rPr lang="en-US" altLang="zh-TW" dirty="0"/>
              <a:t>11.1</a:t>
            </a:r>
            <a:r>
              <a:rPr lang="zh-TW" altLang="en-US" dirty="0"/>
              <a:t> 轉動運動學</a:t>
            </a:r>
          </a:p>
        </p:txBody>
      </p:sp>
      <p:sp>
        <p:nvSpPr>
          <p:cNvPr id="3" name="內容版面配置區 2">
            <a:extLst>
              <a:ext uri="{FF2B5EF4-FFF2-40B4-BE49-F238E27FC236}">
                <a16:creationId xmlns:a16="http://schemas.microsoft.com/office/drawing/2014/main" id="{701DF84A-C79E-4DF6-88E9-3E74B3D91F7C}"/>
              </a:ext>
            </a:extLst>
          </p:cNvPr>
          <p:cNvSpPr>
            <a:spLocks noGrp="1"/>
          </p:cNvSpPr>
          <p:nvPr>
            <p:ph idx="1"/>
          </p:nvPr>
        </p:nvSpPr>
        <p:spPr/>
        <p:txBody>
          <a:bodyPr/>
          <a:lstStyle/>
          <a:p>
            <a:r>
              <a:rPr lang="zh-TW" altLang="en-US" b="1" dirty="0">
                <a:solidFill>
                  <a:srgbClr val="C00000"/>
                </a:solidFill>
              </a:rPr>
              <a:t>剛體</a:t>
            </a:r>
            <a:r>
              <a:rPr lang="zh-TW" altLang="en-US" dirty="0"/>
              <a:t>定義為具有一定大小及形狀的物體，即其組成質點間相對位置固定。</a:t>
            </a:r>
          </a:p>
          <a:p>
            <a:r>
              <a:rPr lang="zh-TW" altLang="en-US" dirty="0"/>
              <a:t>定軸：固定的軸，對慣性座標系而言，軸的指向固定。</a:t>
            </a:r>
          </a:p>
          <a:p>
            <a:endParaRPr lang="zh-TW" altLang="en-US" dirty="0"/>
          </a:p>
        </p:txBody>
      </p:sp>
      <p:sp>
        <p:nvSpPr>
          <p:cNvPr id="4" name="頁尾版面配置區 3">
            <a:extLst>
              <a:ext uri="{FF2B5EF4-FFF2-40B4-BE49-F238E27FC236}">
                <a16:creationId xmlns:a16="http://schemas.microsoft.com/office/drawing/2014/main" id="{A6F1186E-03E3-4DD8-AC98-57AABE019605}"/>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4731FC8F-45DD-46DD-926B-C2C00D2207F8}"/>
              </a:ext>
            </a:extLst>
          </p:cNvPr>
          <p:cNvSpPr>
            <a:spLocks noGrp="1"/>
          </p:cNvSpPr>
          <p:nvPr>
            <p:ph type="sldNum" sz="quarter" idx="12"/>
          </p:nvPr>
        </p:nvSpPr>
        <p:spPr/>
        <p:txBody>
          <a:bodyPr/>
          <a:lstStyle/>
          <a:p>
            <a:fld id="{FFF700D2-071F-440E-A3FF-180D34BA4EC8}" type="slidenum">
              <a:rPr lang="en-GB" smtClean="0"/>
              <a:t>6</a:t>
            </a:fld>
            <a:endParaRPr lang="en-GB"/>
          </a:p>
        </p:txBody>
      </p:sp>
      <p:pic>
        <p:nvPicPr>
          <p:cNvPr id="6" name="圖片 5">
            <a:extLst>
              <a:ext uri="{FF2B5EF4-FFF2-40B4-BE49-F238E27FC236}">
                <a16:creationId xmlns:a16="http://schemas.microsoft.com/office/drawing/2014/main" id="{2291F7E7-DE93-4CF5-90EB-3FF9AD8504B2}"/>
              </a:ext>
            </a:extLst>
          </p:cNvPr>
          <p:cNvPicPr>
            <a:picLocks noChangeAspect="1"/>
          </p:cNvPicPr>
          <p:nvPr/>
        </p:nvPicPr>
        <p:blipFill>
          <a:blip r:embed="rId2"/>
          <a:stretch>
            <a:fillRect/>
          </a:stretch>
        </p:blipFill>
        <p:spPr>
          <a:xfrm>
            <a:off x="2468880" y="2916897"/>
            <a:ext cx="2103120" cy="3320415"/>
          </a:xfrm>
          <a:prstGeom prst="rect">
            <a:avLst/>
          </a:prstGeom>
        </p:spPr>
      </p:pic>
      <p:pic>
        <p:nvPicPr>
          <p:cNvPr id="7" name="圖片 6">
            <a:extLst>
              <a:ext uri="{FF2B5EF4-FFF2-40B4-BE49-F238E27FC236}">
                <a16:creationId xmlns:a16="http://schemas.microsoft.com/office/drawing/2014/main" id="{8E2B027A-158A-4148-B47C-4213CB76C942}"/>
              </a:ext>
            </a:extLst>
          </p:cNvPr>
          <p:cNvPicPr>
            <a:picLocks noChangeAspect="1"/>
          </p:cNvPicPr>
          <p:nvPr/>
        </p:nvPicPr>
        <p:blipFill rotWithShape="1">
          <a:blip r:embed="rId3"/>
          <a:srcRect b="2024"/>
          <a:stretch/>
        </p:blipFill>
        <p:spPr>
          <a:xfrm>
            <a:off x="4944765" y="2872245"/>
            <a:ext cx="2723579" cy="3496594"/>
          </a:xfrm>
          <a:prstGeom prst="rect">
            <a:avLst/>
          </a:prstGeom>
        </p:spPr>
      </p:pic>
    </p:spTree>
    <p:extLst>
      <p:ext uri="{BB962C8B-B14F-4D97-AF65-F5344CB8AC3E}">
        <p14:creationId xmlns:p14="http://schemas.microsoft.com/office/powerpoint/2010/main" val="393636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63F084-4673-46DB-B789-A5C583A95021}"/>
              </a:ext>
            </a:extLst>
          </p:cNvPr>
          <p:cNvSpPr>
            <a:spLocks noGrp="1"/>
          </p:cNvSpPr>
          <p:nvPr>
            <p:ph type="title"/>
          </p:nvPr>
        </p:nvSpPr>
        <p:spPr/>
        <p:txBody>
          <a:bodyPr/>
          <a:lstStyle/>
          <a:p>
            <a:r>
              <a:rPr lang="en-US" altLang="zh-TW" dirty="0"/>
              <a:t>11.1</a:t>
            </a:r>
            <a:r>
              <a:rPr lang="zh-TW" altLang="en-US" dirty="0"/>
              <a:t> 轉動運動學</a:t>
            </a:r>
          </a:p>
        </p:txBody>
      </p:sp>
      <p:sp>
        <p:nvSpPr>
          <p:cNvPr id="3" name="內容版面配置區 2">
            <a:extLst>
              <a:ext uri="{FF2B5EF4-FFF2-40B4-BE49-F238E27FC236}">
                <a16:creationId xmlns:a16="http://schemas.microsoft.com/office/drawing/2014/main" id="{3DFE3146-B744-48E8-BE71-A73445E5ACEE}"/>
              </a:ext>
            </a:extLst>
          </p:cNvPr>
          <p:cNvSpPr>
            <a:spLocks noGrp="1"/>
          </p:cNvSpPr>
          <p:nvPr>
            <p:ph idx="1"/>
          </p:nvPr>
        </p:nvSpPr>
        <p:spPr/>
        <p:txBody>
          <a:bodyPr/>
          <a:lstStyle/>
          <a:p>
            <a:r>
              <a:rPr lang="zh-TW" altLang="en-US" dirty="0"/>
              <a:t>雖然質點們的線位移不盡相同，然而所有質點的角位移均相同。由弳度量</a:t>
            </a:r>
            <a:r>
              <a:rPr lang="en-US" altLang="zh-TW" dirty="0"/>
              <a:t>(</a:t>
            </a:r>
            <a:r>
              <a:rPr lang="zh-TW" altLang="en-US" dirty="0"/>
              <a:t>弧長</a:t>
            </a:r>
            <a:r>
              <a:rPr lang="en-US" altLang="zh-TW" dirty="0"/>
              <a:t>/</a:t>
            </a:r>
            <a:r>
              <a:rPr lang="zh-TW" altLang="en-US" dirty="0"/>
              <a:t>半徑</a:t>
            </a:r>
            <a:r>
              <a:rPr lang="en-US" altLang="zh-TW" dirty="0"/>
              <a:t>)</a:t>
            </a:r>
            <a:r>
              <a:rPr lang="zh-TW" altLang="en-US" dirty="0"/>
              <a:t>的定義可知</a:t>
            </a:r>
          </a:p>
          <a:p>
            <a:endParaRPr lang="zh-TW" altLang="en-US" dirty="0"/>
          </a:p>
        </p:txBody>
      </p:sp>
      <p:sp>
        <p:nvSpPr>
          <p:cNvPr id="4" name="頁尾版面配置區 3">
            <a:extLst>
              <a:ext uri="{FF2B5EF4-FFF2-40B4-BE49-F238E27FC236}">
                <a16:creationId xmlns:a16="http://schemas.microsoft.com/office/drawing/2014/main" id="{31DFD7C8-9E03-43AF-B932-47A7163E6E7B}"/>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5404E9C4-5589-4D1C-8256-25FA780F12B8}"/>
              </a:ext>
            </a:extLst>
          </p:cNvPr>
          <p:cNvSpPr>
            <a:spLocks noGrp="1"/>
          </p:cNvSpPr>
          <p:nvPr>
            <p:ph type="sldNum" sz="quarter" idx="12"/>
          </p:nvPr>
        </p:nvSpPr>
        <p:spPr/>
        <p:txBody>
          <a:bodyPr/>
          <a:lstStyle/>
          <a:p>
            <a:fld id="{FFF700D2-071F-440E-A3FF-180D34BA4EC8}" type="slidenum">
              <a:rPr lang="en-GB" smtClean="0"/>
              <a:t>7</a:t>
            </a:fld>
            <a:endParaRPr lang="en-GB"/>
          </a:p>
        </p:txBody>
      </p:sp>
      <p:pic>
        <p:nvPicPr>
          <p:cNvPr id="6" name="圖片 5">
            <a:extLst>
              <a:ext uri="{FF2B5EF4-FFF2-40B4-BE49-F238E27FC236}">
                <a16:creationId xmlns:a16="http://schemas.microsoft.com/office/drawing/2014/main" id="{183342F9-8B07-44BB-81AB-0301FA07F50E}"/>
              </a:ext>
            </a:extLst>
          </p:cNvPr>
          <p:cNvPicPr>
            <a:picLocks noChangeAspect="1"/>
          </p:cNvPicPr>
          <p:nvPr/>
        </p:nvPicPr>
        <p:blipFill>
          <a:blip r:embed="rId2"/>
          <a:stretch>
            <a:fillRect/>
          </a:stretch>
        </p:blipFill>
        <p:spPr>
          <a:xfrm>
            <a:off x="2411760" y="2348880"/>
            <a:ext cx="6100763" cy="560070"/>
          </a:xfrm>
          <a:prstGeom prst="rect">
            <a:avLst/>
          </a:prstGeom>
        </p:spPr>
      </p:pic>
      <p:pic>
        <p:nvPicPr>
          <p:cNvPr id="8" name="圖片 7">
            <a:extLst>
              <a:ext uri="{FF2B5EF4-FFF2-40B4-BE49-F238E27FC236}">
                <a16:creationId xmlns:a16="http://schemas.microsoft.com/office/drawing/2014/main" id="{43DC4C92-067A-49E1-A665-CC6DB82D01DE}"/>
              </a:ext>
            </a:extLst>
          </p:cNvPr>
          <p:cNvPicPr>
            <a:picLocks noChangeAspect="1"/>
          </p:cNvPicPr>
          <p:nvPr/>
        </p:nvPicPr>
        <p:blipFill>
          <a:blip r:embed="rId3"/>
          <a:stretch>
            <a:fillRect/>
          </a:stretch>
        </p:blipFill>
        <p:spPr>
          <a:xfrm>
            <a:off x="4114850" y="2979412"/>
            <a:ext cx="3487103" cy="3400425"/>
          </a:xfrm>
          <a:prstGeom prst="rect">
            <a:avLst/>
          </a:prstGeom>
        </p:spPr>
      </p:pic>
      <p:pic>
        <p:nvPicPr>
          <p:cNvPr id="9" name="圖片 8">
            <a:extLst>
              <a:ext uri="{FF2B5EF4-FFF2-40B4-BE49-F238E27FC236}">
                <a16:creationId xmlns:a16="http://schemas.microsoft.com/office/drawing/2014/main" id="{80792E21-AF90-4445-A319-58F667790680}"/>
              </a:ext>
            </a:extLst>
          </p:cNvPr>
          <p:cNvPicPr>
            <a:picLocks noChangeAspect="1"/>
          </p:cNvPicPr>
          <p:nvPr/>
        </p:nvPicPr>
        <p:blipFill>
          <a:blip r:embed="rId4"/>
          <a:stretch>
            <a:fillRect/>
          </a:stretch>
        </p:blipFill>
        <p:spPr>
          <a:xfrm>
            <a:off x="714400" y="4980022"/>
            <a:ext cx="3143250" cy="1074420"/>
          </a:xfrm>
          <a:prstGeom prst="rect">
            <a:avLst/>
          </a:prstGeom>
        </p:spPr>
      </p:pic>
    </p:spTree>
    <p:extLst>
      <p:ext uri="{BB962C8B-B14F-4D97-AF65-F5344CB8AC3E}">
        <p14:creationId xmlns:p14="http://schemas.microsoft.com/office/powerpoint/2010/main" val="1459120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44FD32-124B-48DD-842A-112BF4DDD997}"/>
              </a:ext>
            </a:extLst>
          </p:cNvPr>
          <p:cNvSpPr>
            <a:spLocks noGrp="1"/>
          </p:cNvSpPr>
          <p:nvPr>
            <p:ph type="title"/>
          </p:nvPr>
        </p:nvSpPr>
        <p:spPr/>
        <p:txBody>
          <a:bodyPr/>
          <a:lstStyle/>
          <a:p>
            <a:r>
              <a:rPr lang="en-US" altLang="zh-TW" dirty="0"/>
              <a:t>11.1</a:t>
            </a:r>
            <a:r>
              <a:rPr lang="zh-TW" altLang="en-US" dirty="0"/>
              <a:t> 轉動運動學</a:t>
            </a:r>
          </a:p>
        </p:txBody>
      </p:sp>
      <p:sp>
        <p:nvSpPr>
          <p:cNvPr id="3" name="內容版面配置區 2">
            <a:extLst>
              <a:ext uri="{FF2B5EF4-FFF2-40B4-BE49-F238E27FC236}">
                <a16:creationId xmlns:a16="http://schemas.microsoft.com/office/drawing/2014/main" id="{4CA253D4-BA62-440D-9FB0-003E481F9699}"/>
              </a:ext>
            </a:extLst>
          </p:cNvPr>
          <p:cNvSpPr>
            <a:spLocks noGrp="1"/>
          </p:cNvSpPr>
          <p:nvPr>
            <p:ph idx="1"/>
          </p:nvPr>
        </p:nvSpPr>
        <p:spPr/>
        <p:txBody>
          <a:bodyPr>
            <a:normAutofit/>
          </a:bodyPr>
          <a:lstStyle/>
          <a:p>
            <a:r>
              <a:rPr lang="zh-TW" altLang="en-US" b="1" dirty="0">
                <a:solidFill>
                  <a:srgbClr val="C00000"/>
                </a:solidFill>
              </a:rPr>
              <a:t>平均角速度</a:t>
            </a:r>
            <a:r>
              <a:rPr lang="en-US" altLang="zh-TW" dirty="0"/>
              <a:t>(average angular velocity)</a:t>
            </a:r>
            <a:r>
              <a:rPr lang="zh-TW" altLang="en-US" dirty="0"/>
              <a:t>：在一段非無限小的時間內，其定義為</a:t>
            </a:r>
            <a:br>
              <a:rPr lang="en-US" altLang="zh-TW" dirty="0"/>
            </a:br>
            <a:br>
              <a:rPr lang="en-US" altLang="zh-TW" dirty="0"/>
            </a:br>
            <a:br>
              <a:rPr lang="en-US" altLang="zh-TW" dirty="0"/>
            </a:br>
            <a:r>
              <a:rPr lang="zh-TW" altLang="en-US" dirty="0"/>
              <a:t>角速度單位為 </a:t>
            </a:r>
            <a:r>
              <a:rPr lang="en-US" altLang="zh-TW" dirty="0"/>
              <a:t>rad/s</a:t>
            </a:r>
            <a:r>
              <a:rPr lang="zh-TW" altLang="en-US" dirty="0"/>
              <a:t>。</a:t>
            </a:r>
            <a:endParaRPr lang="en-US" altLang="zh-TW" dirty="0"/>
          </a:p>
          <a:p>
            <a:r>
              <a:rPr lang="zh-TW" altLang="en-US" b="1" dirty="0">
                <a:solidFill>
                  <a:srgbClr val="C00000"/>
                </a:solidFill>
              </a:rPr>
              <a:t>瞬間角速度</a:t>
            </a:r>
            <a:r>
              <a:rPr lang="en-US" altLang="zh-TW" dirty="0"/>
              <a:t>(instantaneous angular velocity)</a:t>
            </a:r>
            <a:r>
              <a:rPr lang="zh-TW" altLang="en-US" dirty="0"/>
              <a:t> </a:t>
            </a:r>
            <a:r>
              <a:rPr lang="el-GR" altLang="zh-TW" i="1" dirty="0"/>
              <a:t>ω</a:t>
            </a:r>
            <a:r>
              <a:rPr lang="el-GR" altLang="zh-TW" dirty="0"/>
              <a:t> </a:t>
            </a:r>
            <a:r>
              <a:rPr lang="zh-TW" altLang="en-US" dirty="0"/>
              <a:t>定義為</a:t>
            </a:r>
            <a:endParaRPr lang="en-US" altLang="zh-TW" dirty="0"/>
          </a:p>
          <a:p>
            <a:endParaRPr lang="zh-TW" altLang="en-US" dirty="0"/>
          </a:p>
          <a:p>
            <a:r>
              <a:rPr lang="zh-TW" altLang="en-US" dirty="0"/>
              <a:t>角速度為角位置</a:t>
            </a:r>
            <a:r>
              <a:rPr lang="en-US" altLang="zh-TW" i="1" dirty="0"/>
              <a:t>θ</a:t>
            </a:r>
            <a:r>
              <a:rPr lang="en-US" altLang="zh-TW" dirty="0"/>
              <a:t> </a:t>
            </a:r>
            <a:r>
              <a:rPr lang="zh-TW" altLang="en-US" dirty="0"/>
              <a:t>相對於時間的變率，隨後我們會知道它是向量。</a:t>
            </a:r>
          </a:p>
        </p:txBody>
      </p:sp>
      <p:sp>
        <p:nvSpPr>
          <p:cNvPr id="4" name="頁尾版面配置區 3">
            <a:extLst>
              <a:ext uri="{FF2B5EF4-FFF2-40B4-BE49-F238E27FC236}">
                <a16:creationId xmlns:a16="http://schemas.microsoft.com/office/drawing/2014/main" id="{A5D363AE-96EC-4E51-A72A-9BCE9C185900}"/>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1B563FE9-0417-490C-B533-B7F1D3621358}"/>
              </a:ext>
            </a:extLst>
          </p:cNvPr>
          <p:cNvSpPr>
            <a:spLocks noGrp="1"/>
          </p:cNvSpPr>
          <p:nvPr>
            <p:ph type="sldNum" sz="quarter" idx="12"/>
          </p:nvPr>
        </p:nvSpPr>
        <p:spPr/>
        <p:txBody>
          <a:bodyPr/>
          <a:lstStyle/>
          <a:p>
            <a:fld id="{FFF700D2-071F-440E-A3FF-180D34BA4EC8}" type="slidenum">
              <a:rPr lang="en-GB" smtClean="0"/>
              <a:t>8</a:t>
            </a:fld>
            <a:endParaRPr lang="en-GB"/>
          </a:p>
        </p:txBody>
      </p:sp>
      <p:pic>
        <p:nvPicPr>
          <p:cNvPr id="6" name="圖片 5">
            <a:extLst>
              <a:ext uri="{FF2B5EF4-FFF2-40B4-BE49-F238E27FC236}">
                <a16:creationId xmlns:a16="http://schemas.microsoft.com/office/drawing/2014/main" id="{57035C5E-9712-4A98-93FE-BF58B5C0B7A2}"/>
              </a:ext>
            </a:extLst>
          </p:cNvPr>
          <p:cNvPicPr>
            <a:picLocks noChangeAspect="1"/>
          </p:cNvPicPr>
          <p:nvPr/>
        </p:nvPicPr>
        <p:blipFill>
          <a:blip r:embed="rId2"/>
          <a:stretch>
            <a:fillRect/>
          </a:stretch>
        </p:blipFill>
        <p:spPr>
          <a:xfrm>
            <a:off x="2552700" y="2348880"/>
            <a:ext cx="6134100" cy="826770"/>
          </a:xfrm>
          <a:prstGeom prst="rect">
            <a:avLst/>
          </a:prstGeom>
        </p:spPr>
      </p:pic>
      <p:pic>
        <p:nvPicPr>
          <p:cNvPr id="7" name="圖片 6">
            <a:extLst>
              <a:ext uri="{FF2B5EF4-FFF2-40B4-BE49-F238E27FC236}">
                <a16:creationId xmlns:a16="http://schemas.microsoft.com/office/drawing/2014/main" id="{06D04B91-EE30-45F3-ADCB-1BC3B6F05332}"/>
              </a:ext>
            </a:extLst>
          </p:cNvPr>
          <p:cNvPicPr>
            <a:picLocks noChangeAspect="1"/>
          </p:cNvPicPr>
          <p:nvPr/>
        </p:nvPicPr>
        <p:blipFill>
          <a:blip r:embed="rId3"/>
          <a:stretch>
            <a:fillRect/>
          </a:stretch>
        </p:blipFill>
        <p:spPr>
          <a:xfrm>
            <a:off x="2552700" y="4437112"/>
            <a:ext cx="6107430" cy="773430"/>
          </a:xfrm>
          <a:prstGeom prst="rect">
            <a:avLst/>
          </a:prstGeom>
        </p:spPr>
      </p:pic>
    </p:spTree>
    <p:extLst>
      <p:ext uri="{BB962C8B-B14F-4D97-AF65-F5344CB8AC3E}">
        <p14:creationId xmlns:p14="http://schemas.microsoft.com/office/powerpoint/2010/main" val="262288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A788D2FB-DA34-4365-B57E-03E709F91A55}"/>
              </a:ext>
            </a:extLst>
          </p:cNvPr>
          <p:cNvSpPr>
            <a:spLocks noGrp="1"/>
          </p:cNvSpPr>
          <p:nvPr>
            <p:ph type="title"/>
          </p:nvPr>
        </p:nvSpPr>
        <p:spPr/>
        <p:txBody>
          <a:bodyPr/>
          <a:lstStyle/>
          <a:p>
            <a:r>
              <a:rPr lang="en-US" altLang="zh-TW" dirty="0"/>
              <a:t>11.1</a:t>
            </a:r>
            <a:r>
              <a:rPr lang="zh-TW" altLang="en-US" dirty="0"/>
              <a:t> 轉動運動學</a:t>
            </a:r>
          </a:p>
        </p:txBody>
      </p:sp>
      <p:sp>
        <p:nvSpPr>
          <p:cNvPr id="3" name="內容版面配置區 2">
            <a:extLst>
              <a:ext uri="{FF2B5EF4-FFF2-40B4-BE49-F238E27FC236}">
                <a16:creationId xmlns:a16="http://schemas.microsoft.com/office/drawing/2014/main" id="{9940DAD8-17FB-4F02-B0FD-725045BCA9BD}"/>
              </a:ext>
            </a:extLst>
          </p:cNvPr>
          <p:cNvSpPr>
            <a:spLocks noGrp="1"/>
          </p:cNvSpPr>
          <p:nvPr>
            <p:ph sz="half" idx="1"/>
          </p:nvPr>
        </p:nvSpPr>
        <p:spPr/>
        <p:txBody>
          <a:bodyPr/>
          <a:lstStyle/>
          <a:p>
            <a:pPr>
              <a:lnSpc>
                <a:spcPct val="150000"/>
              </a:lnSpc>
            </a:pPr>
            <a:r>
              <a:rPr lang="zh-TW" altLang="en-US" dirty="0"/>
              <a:t>為一致起見，採用</a:t>
            </a:r>
            <a:r>
              <a:rPr lang="zh-TW" altLang="en-US" b="1" dirty="0">
                <a:solidFill>
                  <a:srgbClr val="C00000"/>
                </a:solidFill>
              </a:rPr>
              <a:t>右手定則</a:t>
            </a:r>
            <a:r>
              <a:rPr lang="en-US" altLang="zh-TW" dirty="0"/>
              <a:t>(right-hand rule)</a:t>
            </a:r>
            <a:r>
              <a:rPr lang="zh-TW" altLang="en-US" dirty="0"/>
              <a:t>，即：右手四指均曲著指向轉動方向時，此時拇指的方向即為 </a:t>
            </a:r>
            <a:r>
              <a:rPr lang="en-US" altLang="zh-TW" i="1" dirty="0"/>
              <a:t>ω </a:t>
            </a:r>
            <a:r>
              <a:rPr lang="zh-TW" altLang="en-US" dirty="0"/>
              <a:t>的方向，如圖 </a:t>
            </a:r>
            <a:r>
              <a:rPr lang="en-US" altLang="zh-TW" dirty="0"/>
              <a:t>11.3 </a:t>
            </a:r>
            <a:r>
              <a:rPr lang="zh-TW" altLang="en-US" dirty="0"/>
              <a:t>中所示。</a:t>
            </a:r>
          </a:p>
        </p:txBody>
      </p:sp>
      <p:pic>
        <p:nvPicPr>
          <p:cNvPr id="8" name="內容版面配置區 7">
            <a:extLst>
              <a:ext uri="{FF2B5EF4-FFF2-40B4-BE49-F238E27FC236}">
                <a16:creationId xmlns:a16="http://schemas.microsoft.com/office/drawing/2014/main" id="{F89C4720-EED6-4D88-B2A8-2454732E91BB}"/>
              </a:ext>
            </a:extLst>
          </p:cNvPr>
          <p:cNvPicPr>
            <a:picLocks noGrp="1" noChangeAspect="1"/>
          </p:cNvPicPr>
          <p:nvPr>
            <p:ph sz="half" idx="2"/>
          </p:nvPr>
        </p:nvPicPr>
        <p:blipFill>
          <a:blip r:embed="rId2"/>
          <a:stretch>
            <a:fillRect/>
          </a:stretch>
        </p:blipFill>
        <p:spPr>
          <a:xfrm>
            <a:off x="4739718" y="1341438"/>
            <a:ext cx="3855564" cy="5040312"/>
          </a:xfrm>
          <a:prstGeom prst="rect">
            <a:avLst/>
          </a:prstGeom>
        </p:spPr>
      </p:pic>
      <p:sp>
        <p:nvSpPr>
          <p:cNvPr id="4" name="頁尾版面配置區 3">
            <a:extLst>
              <a:ext uri="{FF2B5EF4-FFF2-40B4-BE49-F238E27FC236}">
                <a16:creationId xmlns:a16="http://schemas.microsoft.com/office/drawing/2014/main" id="{B8292C03-0E2E-4056-B244-1B9FDCBA9118}"/>
              </a:ext>
            </a:extLst>
          </p:cNvPr>
          <p:cNvSpPr>
            <a:spLocks noGrp="1"/>
          </p:cNvSpPr>
          <p:nvPr>
            <p:ph type="ftr" sz="quarter" idx="11"/>
          </p:nvPr>
        </p:nvSpPr>
        <p:spPr/>
        <p:txBody>
          <a:bodyPr/>
          <a:lstStyle/>
          <a:p>
            <a:r>
              <a:rPr lang="zh-TW" altLang="en-US"/>
              <a:t>第</a:t>
            </a:r>
            <a:r>
              <a:rPr lang="en-US" altLang="zh-TW"/>
              <a:t>11</a:t>
            </a:r>
            <a:r>
              <a:rPr lang="zh-TW" altLang="en-US"/>
              <a:t>章  剛體的定軸轉動</a:t>
            </a:r>
            <a:endParaRPr lang="en-GB"/>
          </a:p>
        </p:txBody>
      </p:sp>
      <p:sp>
        <p:nvSpPr>
          <p:cNvPr id="5" name="投影片編號版面配置區 4">
            <a:extLst>
              <a:ext uri="{FF2B5EF4-FFF2-40B4-BE49-F238E27FC236}">
                <a16:creationId xmlns:a16="http://schemas.microsoft.com/office/drawing/2014/main" id="{FE3E2F9E-C487-4411-96A2-13BE8F0C55EB}"/>
              </a:ext>
            </a:extLst>
          </p:cNvPr>
          <p:cNvSpPr>
            <a:spLocks noGrp="1"/>
          </p:cNvSpPr>
          <p:nvPr>
            <p:ph type="sldNum" sz="quarter" idx="12"/>
          </p:nvPr>
        </p:nvSpPr>
        <p:spPr/>
        <p:txBody>
          <a:bodyPr/>
          <a:lstStyle/>
          <a:p>
            <a:fld id="{FFF700D2-071F-440E-A3FF-180D34BA4EC8}" type="slidenum">
              <a:rPr lang="en-GB" smtClean="0"/>
              <a:t>9</a:t>
            </a:fld>
            <a:endParaRPr lang="en-GB"/>
          </a:p>
        </p:txBody>
      </p:sp>
    </p:spTree>
    <p:extLst>
      <p:ext uri="{BB962C8B-B14F-4D97-AF65-F5344CB8AC3E}">
        <p14:creationId xmlns:p14="http://schemas.microsoft.com/office/powerpoint/2010/main" val="1082315347"/>
      </p:ext>
    </p:extLst>
  </p:cSld>
  <p:clrMapOvr>
    <a:masterClrMapping/>
  </p:clrMapOvr>
</p:sld>
</file>

<file path=ppt/theme/theme1.xml><?xml version="1.0" encoding="utf-8"?>
<a:theme xmlns:a="http://schemas.openxmlformats.org/drawingml/2006/main" name="PHYS">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HYS.potx" id="{98E04493-CB15-4BD8-BACC-575DD2A1C759}" vid="{E35F2D3A-49ED-4280-A7AD-151964FEB1BB}"/>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1147</TotalTime>
  <Words>3535</Words>
  <Application>Microsoft Office PowerPoint</Application>
  <PresentationFormat>如螢幕大小 (4:3)</PresentationFormat>
  <Paragraphs>317</Paragraphs>
  <Slides>58</Slides>
  <Notes>0</Notes>
  <HiddenSlides>0</HiddenSlides>
  <MMClips>0</MMClips>
  <ScaleCrop>false</ScaleCrop>
  <HeadingPairs>
    <vt:vector size="8" baseType="variant">
      <vt:variant>
        <vt:lpstr>使用字型</vt:lpstr>
      </vt:variant>
      <vt:variant>
        <vt:i4>6</vt:i4>
      </vt:variant>
      <vt:variant>
        <vt:lpstr>佈景主題</vt:lpstr>
      </vt:variant>
      <vt:variant>
        <vt:i4>1</vt:i4>
      </vt:variant>
      <vt:variant>
        <vt:lpstr>內嵌 OLE 伺服程式</vt:lpstr>
      </vt:variant>
      <vt:variant>
        <vt:i4>1</vt:i4>
      </vt:variant>
      <vt:variant>
        <vt:lpstr>投影片標題</vt:lpstr>
      </vt:variant>
      <vt:variant>
        <vt:i4>58</vt:i4>
      </vt:variant>
    </vt:vector>
  </HeadingPairs>
  <TitlesOfParts>
    <vt:vector size="66" baseType="lpstr">
      <vt:lpstr>標楷體</vt:lpstr>
      <vt:lpstr>Arial</vt:lpstr>
      <vt:lpstr>Calibri</vt:lpstr>
      <vt:lpstr>Times New Roman</vt:lpstr>
      <vt:lpstr>Wingdings</vt:lpstr>
      <vt:lpstr>Wingdings 3</vt:lpstr>
      <vt:lpstr>PHYS</vt:lpstr>
      <vt:lpstr>Equation</vt:lpstr>
      <vt:lpstr>PowerPoint 簡報</vt:lpstr>
      <vt:lpstr>普通物理學(第三版) 原著：Harris Benson</vt:lpstr>
      <vt:lpstr>第11章 剛體的定軸轉動</vt:lpstr>
      <vt:lpstr>本章要點</vt:lpstr>
      <vt:lpstr>本章內容</vt:lpstr>
      <vt:lpstr>11.1 轉動運動學</vt:lpstr>
      <vt:lpstr>11.1 轉動運動學</vt:lpstr>
      <vt:lpstr>11.1 轉動運動學</vt:lpstr>
      <vt:lpstr>11.1 轉動運動學</vt:lpstr>
      <vt:lpstr>11.1 轉動運動學</vt:lpstr>
      <vt:lpstr>11.1 轉動運動學</vt:lpstr>
      <vt:lpstr>11.1 轉動運動學</vt:lpstr>
      <vt:lpstr>11.1 轉動運動學</vt:lpstr>
      <vt:lpstr>11.1 轉動運動學</vt:lpstr>
      <vt:lpstr>11.1 轉動運動學</vt:lpstr>
      <vt:lpstr>11.1 轉動運動學</vt:lpstr>
      <vt:lpstr>11.1 轉動運動學</vt:lpstr>
      <vt:lpstr>11.1 轉動運動學</vt:lpstr>
      <vt:lpstr>11.1 轉動運動學</vt:lpstr>
      <vt:lpstr>例題 11.1</vt:lpstr>
      <vt:lpstr>練習題1</vt:lpstr>
      <vt:lpstr>11.2 轉動動能及轉動慣量</vt:lpstr>
      <vt:lpstr>11.2 轉動動能及轉動慣量</vt:lpstr>
      <vt:lpstr>11.2 轉動動能及轉動慣量</vt:lpstr>
      <vt:lpstr>11.2 轉動動能及轉動慣量</vt:lpstr>
      <vt:lpstr>11.2 轉動動能及轉動慣量</vt:lpstr>
      <vt:lpstr>例題 11.2</vt:lpstr>
      <vt:lpstr>例題 11.3</vt:lpstr>
      <vt:lpstr>11.2 轉動動能及轉動慣量</vt:lpstr>
      <vt:lpstr>11.2 轉動動能及轉動慣量</vt:lpstr>
      <vt:lpstr>11.2 轉動動能及轉動慣量</vt:lpstr>
      <vt:lpstr>11.3 連續體的轉動慣量</vt:lpstr>
      <vt:lpstr>11.3 連續體的轉動慣量</vt:lpstr>
      <vt:lpstr>11.3 連續體的轉動慣量</vt:lpstr>
      <vt:lpstr>11.3 連續體的轉動慣量</vt:lpstr>
      <vt:lpstr>11.3 連續體的轉動慣量</vt:lpstr>
      <vt:lpstr>11.4 轉動運動之力學能守恆</vt:lpstr>
      <vt:lpstr>例題 11.4</vt:lpstr>
      <vt:lpstr>例題 11.5</vt:lpstr>
      <vt:lpstr>11.5 力矩</vt:lpstr>
      <vt:lpstr>11.5 力矩</vt:lpstr>
      <vt:lpstr>11.5 力矩</vt:lpstr>
      <vt:lpstr>11.5 力矩</vt:lpstr>
      <vt:lpstr>11.5 力矩</vt:lpstr>
      <vt:lpstr>11.5 力矩</vt:lpstr>
      <vt:lpstr>例題 11.6</vt:lpstr>
      <vt:lpstr>11.6 剛體的轉動動力學(定軸)</vt:lpstr>
      <vt:lpstr>11.6 剛體的轉動動力學(定軸)</vt:lpstr>
      <vt:lpstr>11.6 剛體的轉動動力學(定軸)</vt:lpstr>
      <vt:lpstr>例題 11.7</vt:lpstr>
      <vt:lpstr>例題 11.8</vt:lpstr>
      <vt:lpstr>例題 11.9</vt:lpstr>
      <vt:lpstr>例題 11.10</vt:lpstr>
      <vt:lpstr>11.7 功及功率</vt:lpstr>
      <vt:lpstr>11.7 功及功率</vt:lpstr>
      <vt:lpstr>11.7 功及功率</vt:lpstr>
      <vt:lpstr>例題 11.11</vt:lpstr>
      <vt:lpstr>本章摘要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OYA-T08</dc:creator>
  <cp:lastModifiedBy>Fenny Lee</cp:lastModifiedBy>
  <cp:revision>189</cp:revision>
  <dcterms:created xsi:type="dcterms:W3CDTF">2017-08-22T06:53:40Z</dcterms:created>
  <dcterms:modified xsi:type="dcterms:W3CDTF">2020-06-11T05:26:51Z</dcterms:modified>
</cp:coreProperties>
</file>